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305" r:id="rId2"/>
    <p:sldId id="270" r:id="rId3"/>
    <p:sldId id="283" r:id="rId4"/>
    <p:sldId id="304" r:id="rId5"/>
    <p:sldId id="341" r:id="rId6"/>
    <p:sldId id="267" r:id="rId7"/>
    <p:sldId id="312" r:id="rId8"/>
    <p:sldId id="317" r:id="rId9"/>
    <p:sldId id="318" r:id="rId10"/>
    <p:sldId id="289" r:id="rId11"/>
    <p:sldId id="319" r:id="rId12"/>
    <p:sldId id="293" r:id="rId13"/>
    <p:sldId id="325" r:id="rId14"/>
    <p:sldId id="307" r:id="rId15"/>
    <p:sldId id="299" r:id="rId16"/>
    <p:sldId id="326" r:id="rId17"/>
    <p:sldId id="286" r:id="rId18"/>
    <p:sldId id="308" r:id="rId19"/>
    <p:sldId id="330" r:id="rId20"/>
    <p:sldId id="339" r:id="rId21"/>
    <p:sldId id="321" r:id="rId22"/>
    <p:sldId id="336" r:id="rId23"/>
    <p:sldId id="333" r:id="rId24"/>
    <p:sldId id="335" r:id="rId25"/>
    <p:sldId id="309" r:id="rId26"/>
    <p:sldId id="269" r:id="rId27"/>
    <p:sldId id="26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70C5FB9-2C6E-4640-8BA4-E27E035F7D88}">
          <p14:sldIdLst>
            <p14:sldId id="305"/>
            <p14:sldId id="270"/>
            <p14:sldId id="283"/>
            <p14:sldId id="304"/>
            <p14:sldId id="341"/>
            <p14:sldId id="267"/>
            <p14:sldId id="312"/>
            <p14:sldId id="317"/>
            <p14:sldId id="318"/>
            <p14:sldId id="289"/>
            <p14:sldId id="319"/>
            <p14:sldId id="293"/>
            <p14:sldId id="325"/>
            <p14:sldId id="307"/>
            <p14:sldId id="299"/>
            <p14:sldId id="326"/>
            <p14:sldId id="286"/>
            <p14:sldId id="308"/>
            <p14:sldId id="330"/>
            <p14:sldId id="339"/>
            <p14:sldId id="321"/>
            <p14:sldId id="336"/>
            <p14:sldId id="333"/>
            <p14:sldId id="335"/>
            <p14:sldId id="309"/>
            <p14:sldId id="269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565"/>
    <a:srgbClr val="FFFFFF"/>
    <a:srgbClr val="FF2D2D"/>
    <a:srgbClr val="FF3F3F"/>
    <a:srgbClr val="8EC26A"/>
    <a:srgbClr val="399EB9"/>
    <a:srgbClr val="FF8989"/>
    <a:srgbClr val="FFCDCD"/>
    <a:srgbClr val="BFBFBF"/>
    <a:srgbClr val="71C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4017" autoAdjust="0"/>
  </p:normalViewPr>
  <p:slideViewPr>
    <p:cSldViewPr snapToGrid="0">
      <p:cViewPr varScale="1">
        <p:scale>
          <a:sx n="107" d="100"/>
          <a:sy n="107" d="100"/>
        </p:scale>
        <p:origin x="60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7659812857045715E-2"/>
          <c:w val="0.95766428047156593"/>
          <c:h val="0.93238712412722158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effectLst>
              <a:innerShdw blurRad="63500" dist="50800">
                <a:prstClr val="black">
                  <a:alpha val="50000"/>
                </a:prstClr>
              </a:innerShdw>
            </a:effectLst>
          </c:spPr>
          <c:dPt>
            <c:idx val="0"/>
            <c:bubble3D val="0"/>
            <c:explosion val="7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8-E167-4DFD-89AC-67D8BC77DB03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E167-4DFD-89AC-67D8BC77DB03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7B11-4F05-8AAD-FB07B3C0AE91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B-E167-4DFD-89AC-67D8BC77DB0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A-E167-4DFD-89AC-67D8BC77DB03}"/>
              </c:ext>
            </c:extLst>
          </c:dPt>
          <c:cat>
            <c:strRef>
              <c:f>Sheet1!$A$2:$A$5</c:f>
              <c:strCache>
                <c:ptCount val="4"/>
                <c:pt idx="0">
                  <c:v>주간사고</c:v>
                </c:pt>
                <c:pt idx="1">
                  <c:v>야간사고</c:v>
                </c:pt>
                <c:pt idx="2">
                  <c:v>야간사망</c:v>
                </c:pt>
                <c:pt idx="3">
                  <c:v>주간사망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58.5</c:v>
                </c:pt>
                <c:pt idx="1">
                  <c:v>37.9</c:v>
                </c:pt>
                <c:pt idx="2">
                  <c:v>2.1</c:v>
                </c:pt>
                <c:pt idx="3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67-4DFD-89AC-67D8BC77DB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B11-4F05-8AAD-FB07B3C0AE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B11-4F05-8AAD-FB07B3C0AE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B11-4F05-8AAD-FB07B3C0AE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B11-4F05-8AAD-FB07B3C0AE91}"/>
              </c:ext>
            </c:extLst>
          </c:dPt>
          <c:cat>
            <c:strRef>
              <c:f>Sheet1!$A$2:$A$5</c:f>
              <c:strCache>
                <c:ptCount val="4"/>
                <c:pt idx="0">
                  <c:v>주간사고</c:v>
                </c:pt>
                <c:pt idx="1">
                  <c:v>야간사고</c:v>
                </c:pt>
                <c:pt idx="2">
                  <c:v>야간사망</c:v>
                </c:pt>
                <c:pt idx="3">
                  <c:v>주간사망</c:v>
                </c:pt>
              </c:strCache>
            </c:strRef>
          </c:cat>
          <c:val>
            <c:numRef>
              <c:f>Sheet1!$C$3:$C$5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E167-4DFD-89AC-67D8BC77DB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B11-4F05-8AAD-FB07B3C0AE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B11-4F05-8AAD-FB07B3C0AE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7B11-4F05-8AAD-FB07B3C0AE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7B11-4F05-8AAD-FB07B3C0AE91}"/>
              </c:ext>
            </c:extLst>
          </c:dPt>
          <c:cat>
            <c:strRef>
              <c:f>Sheet1!$A$2:$A$5</c:f>
              <c:strCache>
                <c:ptCount val="4"/>
                <c:pt idx="0">
                  <c:v>주간사고</c:v>
                </c:pt>
                <c:pt idx="1">
                  <c:v>야간사고</c:v>
                </c:pt>
                <c:pt idx="2">
                  <c:v>야간사망</c:v>
                </c:pt>
                <c:pt idx="3">
                  <c:v>주간사망</c:v>
                </c:pt>
              </c:strCache>
            </c:strRef>
          </c:cat>
          <c:val>
            <c:numRef>
              <c:f>Sheet1!$D$3:$D$5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3-E167-4DFD-89AC-67D8BC77DB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plitType val="percent"/>
        <c:splitPos val="10"/>
        <c:secondPieSize val="64"/>
        <c:serLines>
          <c:spPr>
            <a:ln w="25400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F09CA49-AC98-403E-8F25-0C3B4A395E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97A4C6-AB5B-4996-A5DB-918131377E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1ECCD-E725-430A-A4BD-F1EEBD99088E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FE8E67-E10C-4551-8A6E-B68D21F8A2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13F350-9CB3-4A45-8791-44F90324DE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FB6E3-58A0-459D-8711-46805736D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7328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1293A-C290-4846-9050-535C981892A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F8677-E096-481F-AC8C-819704D45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1849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780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516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993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478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508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999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5D00C-0596-41B5-9E0E-84D446883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3B6B6F-A896-4D9B-BF94-6433B7085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A072B-8B4D-4A1C-977A-6CB88C5F0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D965-0526-4968-A211-24E46A928208}" type="datetime1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1279F0-A1AE-4FB4-A146-F2FEB852F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C5A4B7-6B75-4D0C-A5C0-BCF7934C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82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BDEEE-60B4-4083-B731-5A01495E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507886-217B-4AE2-8961-AE43AC5B9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A8647-49D5-428D-AC09-A8E2DBFDB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088A-C389-4AD1-8A8B-DCDAAE3BC43B}" type="datetime1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99EE4-34CB-48C3-97B4-808799CBD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454D4-2755-44E4-89B3-D498541BD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42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328215-070E-409E-9FBE-A08A359B17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00FB2D-B2FF-47D6-9696-F60D86A5B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374EF5-8265-4354-AD6E-EA5937DD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C6A7C-2603-451F-9CE3-EEA986329A8A}" type="datetime1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9B66ED-0C00-4766-A703-D8710F6D7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9737E0-A4A4-4551-9006-EED7D0AB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13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C2CF0-7762-454E-B84C-DB99EFAC2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4A1A0-3776-4B10-973C-D56E9DE5E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E816B4-532E-4BB2-96E5-210654E1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9D5F-5EAD-47DD-A35D-0DFE640B805C}" type="datetime1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2E8645-CE81-4355-A23C-9E405F09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C26900-97C4-4590-943B-40AA4AF0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795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2F689-32C9-4E31-BD4D-6F4E9F9D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94561-538A-41DD-9292-BBD997840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5C1FB6-5C77-4084-A31C-182922880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AE8F-791A-4B3A-B9CC-E3AAB8D00768}" type="datetime1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B85081-343C-4F3F-803D-18BBF2A20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8F25DE-9FEC-435C-BFBB-3BBF709D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32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D3B3D-3ED2-4207-AC03-E564B943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FDF48F-B467-40F6-ABB0-DEAFF4B1E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FA0DDB-6244-4526-AE0C-14C862869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0A830C-6C1B-4070-A83C-56FB15924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23018-DFBB-4A80-9D1C-963AC6E4EAC6}" type="datetime1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6261E8-0DFA-45F0-A2B7-7D94672F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D215ED-62F2-4D5B-8947-4CFF44D9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989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B68F7-7A4F-4DCE-823E-D5E6E7052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D09755-9456-4BBF-9A9F-8C20F3477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F14FBE-ACC6-4A5F-BDD6-CDD7757F5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2B585D-E70C-4BCA-8BFF-C3DD96ECC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CD2F4C-6FEE-42AF-8877-131EAE7A4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475DFBB-C9AE-424D-91D5-CBBD2AA3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657B-B276-4960-B003-B5B765519A5E}" type="datetime1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82FA69-7ADA-4D0B-91A4-AFAE45AE9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27397D-AF70-4575-8E19-715BD5CBD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82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2CA8F-19B1-4016-B345-B8912DC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DF5F4F-6D61-4118-B6AB-28327B227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9DCA0-BB6B-4FD9-8AEF-60937294E4F1}" type="datetime1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1A8F89-143D-4AE7-A0CB-651D23ACE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14ECE1-3DA2-4742-8086-EE11F447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6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923C06-4019-4562-BA74-E780C045B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7B4B-CE58-4086-86C6-9A311A337B58}" type="datetime1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4FFC-9FD5-4503-AE58-9F2F2710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77EA76-60C3-48C6-9886-B0A0C7F0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15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0C0F2-284A-45E1-B8DC-3E505A2A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EC82E3-82C9-4DB9-9B9E-015FDC87B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92399E-74D6-4149-89A5-B454C46B0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300854-BBF4-4936-A4E9-6ABA3FD6A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CA87-0629-4DEF-8068-E4EE86C8C35D}" type="datetime1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5AC321-B36D-4EA2-9649-0B5D638ED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1F919C-5962-4DEE-B6A4-E8703CE8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213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3BB6D-11B1-43D5-9291-76A6D4163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FE7519-64F3-424B-A840-E9D0A6F492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427CA2-E02A-4B37-A0EA-CCF38F0E7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B44202-66E8-4640-B92C-D31D2DAEA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D529-2008-4C5F-A25F-BF97F146EBB7}" type="datetime1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D72954-E3A3-401C-ACFD-0762D5DDF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49656-4ACF-4B7E-ACFC-49DD39BD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09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2ACA92-4361-40EE-A444-3F955D3C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7E538B-2A77-46DD-89B6-1B4EA147D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1B9A0D-2CA7-444F-9832-6641AD2A3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47BE2-4F3B-47F4-9764-20B77C9478AE}" type="datetime1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CBDB3-4A5B-4C01-B0E7-8B5F5017B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8FF238-50A2-4552-B8E8-9E56069BB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5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0YEQN6qsNqJXUWGpDJS-jugJkf6IVZ85/view?usp=sharing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3.png"/><Relationship Id="rId3" Type="http://schemas.openxmlformats.org/officeDocument/2006/relationships/image" Target="../media/image38.png"/><Relationship Id="rId7" Type="http://schemas.openxmlformats.org/officeDocument/2006/relationships/image" Target="../media/image30.png"/><Relationship Id="rId12" Type="http://schemas.openxmlformats.org/officeDocument/2006/relationships/image" Target="../media/image37.svg"/><Relationship Id="rId2" Type="http://schemas.openxmlformats.org/officeDocument/2006/relationships/image" Target="../media/image12.png"/><Relationship Id="rId16" Type="http://schemas.openxmlformats.org/officeDocument/2006/relationships/hyperlink" Target="https://drive.google.com/file/d/1wOnTtLAViljHJwhTKnKO6DrlXhNIjlb9/view?usp=sharin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6.png"/><Relationship Id="rId5" Type="http://schemas.openxmlformats.org/officeDocument/2006/relationships/image" Target="../media/image28.png"/><Relationship Id="rId15" Type="http://schemas.openxmlformats.org/officeDocument/2006/relationships/hyperlink" Target="https://dacon.io/competitions" TargetMode="External"/><Relationship Id="rId10" Type="http://schemas.openxmlformats.org/officeDocument/2006/relationships/image" Target="../media/image35.svg"/><Relationship Id="rId4" Type="http://schemas.openxmlformats.org/officeDocument/2006/relationships/image" Target="../media/image39.svg"/><Relationship Id="rId9" Type="http://schemas.openxmlformats.org/officeDocument/2006/relationships/image" Target="../media/image34.png"/><Relationship Id="rId1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7.svg"/><Relationship Id="rId3" Type="http://schemas.openxmlformats.org/officeDocument/2006/relationships/image" Target="../media/image41.png"/><Relationship Id="rId7" Type="http://schemas.openxmlformats.org/officeDocument/2006/relationships/image" Target="../media/image29.svg"/><Relationship Id="rId12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5.svg"/><Relationship Id="rId5" Type="http://schemas.openxmlformats.org/officeDocument/2006/relationships/image" Target="../media/image39.svg"/><Relationship Id="rId15" Type="http://schemas.openxmlformats.org/officeDocument/2006/relationships/image" Target="../media/image24.svg"/><Relationship Id="rId10" Type="http://schemas.openxmlformats.org/officeDocument/2006/relationships/image" Target="../media/image34.png"/><Relationship Id="rId4" Type="http://schemas.openxmlformats.org/officeDocument/2006/relationships/image" Target="../media/image38.png"/><Relationship Id="rId9" Type="http://schemas.openxmlformats.org/officeDocument/2006/relationships/image" Target="../media/image31.sv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3.png"/><Relationship Id="rId3" Type="http://schemas.openxmlformats.org/officeDocument/2006/relationships/image" Target="../media/image38.png"/><Relationship Id="rId7" Type="http://schemas.openxmlformats.org/officeDocument/2006/relationships/image" Target="../media/image30.png"/><Relationship Id="rId12" Type="http://schemas.openxmlformats.org/officeDocument/2006/relationships/image" Target="../media/image3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6.png"/><Relationship Id="rId5" Type="http://schemas.openxmlformats.org/officeDocument/2006/relationships/image" Target="../media/image28.png"/><Relationship Id="rId10" Type="http://schemas.openxmlformats.org/officeDocument/2006/relationships/image" Target="../media/image35.svg"/><Relationship Id="rId4" Type="http://schemas.openxmlformats.org/officeDocument/2006/relationships/image" Target="../media/image39.svg"/><Relationship Id="rId9" Type="http://schemas.openxmlformats.org/officeDocument/2006/relationships/image" Target="../media/image34.png"/><Relationship Id="rId1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18" Type="http://schemas.openxmlformats.org/officeDocument/2006/relationships/image" Target="../media/image65.png"/><Relationship Id="rId3" Type="http://schemas.openxmlformats.org/officeDocument/2006/relationships/image" Target="../media/image55.svg"/><Relationship Id="rId21" Type="http://schemas.openxmlformats.org/officeDocument/2006/relationships/image" Target="../media/image35.svg"/><Relationship Id="rId7" Type="http://schemas.openxmlformats.org/officeDocument/2006/relationships/image" Target="../media/image24.svg"/><Relationship Id="rId12" Type="http://schemas.openxmlformats.org/officeDocument/2006/relationships/image" Target="../media/image61.png"/><Relationship Id="rId17" Type="http://schemas.openxmlformats.org/officeDocument/2006/relationships/image" Target="../media/image39.svg"/><Relationship Id="rId2" Type="http://schemas.openxmlformats.org/officeDocument/2006/relationships/image" Target="../media/image54.png"/><Relationship Id="rId16" Type="http://schemas.openxmlformats.org/officeDocument/2006/relationships/image" Target="../media/image38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60.svg"/><Relationship Id="rId5" Type="http://schemas.openxmlformats.org/officeDocument/2006/relationships/image" Target="../media/image29.svg"/><Relationship Id="rId15" Type="http://schemas.openxmlformats.org/officeDocument/2006/relationships/image" Target="../media/image64.svg"/><Relationship Id="rId23" Type="http://schemas.openxmlformats.org/officeDocument/2006/relationships/image" Target="../media/image37.svg"/><Relationship Id="rId10" Type="http://schemas.openxmlformats.org/officeDocument/2006/relationships/image" Target="../media/image59.png"/><Relationship Id="rId19" Type="http://schemas.openxmlformats.org/officeDocument/2006/relationships/image" Target="../media/image31.svg"/><Relationship Id="rId4" Type="http://schemas.openxmlformats.org/officeDocument/2006/relationships/image" Target="../media/image56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Relationship Id="rId2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cplus.chosun.ac.kr/main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jpeg"/><Relationship Id="rId4" Type="http://schemas.openxmlformats.org/officeDocument/2006/relationships/hyperlink" Target="mailto:wgosoo121@naver.com" TargetMode="External"/><Relationship Id="rId9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hyperlink" Target="https://github.com/CJchanghwan/seventeenaga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outu.be/3_jGaO6CPP0?t=8" TargetMode="Externa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svg"/><Relationship Id="rId5" Type="http://schemas.openxmlformats.org/officeDocument/2006/relationships/image" Target="../media/image23.pn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35.svg"/><Relationship Id="rId2" Type="http://schemas.openxmlformats.org/officeDocument/2006/relationships/image" Target="../media/image25.pn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34.png"/><Relationship Id="rId5" Type="http://schemas.openxmlformats.org/officeDocument/2006/relationships/image" Target="../media/image38.png"/><Relationship Id="rId15" Type="http://schemas.openxmlformats.org/officeDocument/2006/relationships/image" Target="../media/image23.png"/><Relationship Id="rId10" Type="http://schemas.openxmlformats.org/officeDocument/2006/relationships/image" Target="../media/image31.sv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E0E8675-99DD-462F-A284-88D241C1336F}"/>
              </a:ext>
            </a:extLst>
          </p:cNvPr>
          <p:cNvSpPr/>
          <p:nvPr/>
        </p:nvSpPr>
        <p:spPr>
          <a:xfrm>
            <a:off x="750264" y="3908831"/>
            <a:ext cx="2609595" cy="715575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CA046F-3BD7-4848-AAEE-2BDB5ADF6B8E}"/>
              </a:ext>
            </a:extLst>
          </p:cNvPr>
          <p:cNvSpPr/>
          <p:nvPr/>
        </p:nvSpPr>
        <p:spPr>
          <a:xfrm>
            <a:off x="4232127" y="3298355"/>
            <a:ext cx="4122424" cy="610476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BE9A1BB-FE0C-4C91-A861-2260CEDFBB7F}"/>
              </a:ext>
            </a:extLst>
          </p:cNvPr>
          <p:cNvSpPr txBox="1">
            <a:spLocks/>
          </p:cNvSpPr>
          <p:nvPr/>
        </p:nvSpPr>
        <p:spPr>
          <a:xfrm>
            <a:off x="438731" y="2554778"/>
            <a:ext cx="8634149" cy="2232631"/>
          </a:xfrm>
          <a:prstGeom prst="rect">
            <a:avLst/>
          </a:prstGeom>
          <a:noFill/>
        </p:spPr>
        <p:txBody>
          <a:bodyPr bIns="10800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n w="0"/>
                <a:latin typeface="+mj-ea"/>
              </a:rPr>
              <a:t>주행 영상 데이터 </a:t>
            </a:r>
            <a:r>
              <a:rPr lang="en-US" altLang="ko-KR" b="1" dirty="0">
                <a:ln w="0"/>
                <a:latin typeface="+mj-ea"/>
              </a:rPr>
              <a:t>(BDD100K)</a:t>
            </a:r>
            <a:r>
              <a:rPr lang="ko-KR" altLang="en-US" b="1" dirty="0">
                <a:ln w="0"/>
                <a:latin typeface="+mj-ea"/>
              </a:rPr>
              <a:t>를</a:t>
            </a:r>
            <a:r>
              <a:rPr lang="en-US" altLang="ko-KR" b="1" dirty="0">
                <a:ln w="0"/>
                <a:latin typeface="+mj-ea"/>
              </a:rPr>
              <a:t> </a:t>
            </a:r>
            <a:br>
              <a:rPr lang="en-US" altLang="ko-KR" b="1" dirty="0">
                <a:ln w="0"/>
                <a:latin typeface="+mj-ea"/>
              </a:rPr>
            </a:br>
            <a:r>
              <a:rPr lang="ko-KR" altLang="en-US" b="1" dirty="0">
                <a:ln w="0"/>
                <a:latin typeface="+mj-ea"/>
              </a:rPr>
              <a:t>이용한 국내 블랙박스의 사진 </a:t>
            </a:r>
            <a:br>
              <a:rPr lang="en-US" altLang="ko-KR" b="1" dirty="0">
                <a:ln w="0"/>
                <a:latin typeface="+mj-ea"/>
              </a:rPr>
            </a:br>
            <a:r>
              <a:rPr lang="ko-KR" altLang="en-US" b="1" dirty="0">
                <a:ln w="0"/>
                <a:latin typeface="+mj-ea"/>
              </a:rPr>
              <a:t>밤낮 전환 프로그램 </a:t>
            </a:r>
            <a:r>
              <a:rPr lang="en-US" altLang="ko-KR" b="1" dirty="0">
                <a:ln w="0"/>
                <a:latin typeface="+mj-ea"/>
              </a:rPr>
              <a:t>(</a:t>
            </a:r>
            <a:r>
              <a:rPr lang="ko-KR" altLang="en-US" b="1" dirty="0">
                <a:ln w="0"/>
                <a:latin typeface="+mj-ea"/>
              </a:rPr>
              <a:t>인공지능</a:t>
            </a:r>
            <a:r>
              <a:rPr lang="en-US" altLang="ko-KR" b="1" dirty="0">
                <a:ln w="0"/>
                <a:latin typeface="+mj-ea"/>
              </a:rPr>
              <a:t>)</a:t>
            </a:r>
            <a:endParaRPr lang="ko-KR" altLang="en-US" b="1" dirty="0">
              <a:latin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A718C4-5AB5-4F59-8FF0-A24E0344F429}"/>
              </a:ext>
            </a:extLst>
          </p:cNvPr>
          <p:cNvSpPr/>
          <p:nvPr/>
        </p:nvSpPr>
        <p:spPr>
          <a:xfrm>
            <a:off x="421640" y="582804"/>
            <a:ext cx="11145520" cy="5647174"/>
          </a:xfrm>
          <a:prstGeom prst="rect">
            <a:avLst/>
          </a:prstGeom>
          <a:noFill/>
          <a:ln w="38100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5E49096-431B-4BD3-95F0-34136353E046}"/>
              </a:ext>
            </a:extLst>
          </p:cNvPr>
          <p:cNvGrpSpPr/>
          <p:nvPr/>
        </p:nvGrpSpPr>
        <p:grpSpPr>
          <a:xfrm>
            <a:off x="9072880" y="1024409"/>
            <a:ext cx="2248503" cy="1015663"/>
            <a:chOff x="133077" y="1238424"/>
            <a:chExt cx="2248503" cy="10156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8CE061-F0A4-48CC-A7FA-776B637A1EED}"/>
                </a:ext>
              </a:extLst>
            </p:cNvPr>
            <p:cNvSpPr txBox="1"/>
            <p:nvPr/>
          </p:nvSpPr>
          <p:spPr>
            <a:xfrm>
              <a:off x="133077" y="1238424"/>
              <a:ext cx="12105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17</a:t>
              </a:r>
              <a:endParaRPr lang="ko-KR" altLang="en-US" sz="6000" b="1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5A3914F-4252-4BD8-A752-B5F63FA8A3ED}"/>
                </a:ext>
              </a:extLst>
            </p:cNvPr>
            <p:cNvGrpSpPr/>
            <p:nvPr/>
          </p:nvGrpSpPr>
          <p:grpSpPr>
            <a:xfrm>
              <a:off x="1250362" y="1674847"/>
              <a:ext cx="1131218" cy="400110"/>
              <a:chOff x="5108660" y="3209382"/>
              <a:chExt cx="2170581" cy="767731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172D06E-87E3-445C-86BF-9324353F508F}"/>
                  </a:ext>
                </a:extLst>
              </p:cNvPr>
              <p:cNvGrpSpPr/>
              <p:nvPr/>
            </p:nvGrpSpPr>
            <p:grpSpPr>
              <a:xfrm>
                <a:off x="5108660" y="3253512"/>
                <a:ext cx="723600" cy="723600"/>
                <a:chOff x="5108660" y="3253512"/>
                <a:chExt cx="723600" cy="723600"/>
              </a:xfrm>
            </p:grpSpPr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788EEB71-4D86-411E-8073-9FDD408FF75C}"/>
                    </a:ext>
                  </a:extLst>
                </p:cNvPr>
                <p:cNvSpPr/>
                <p:nvPr/>
              </p:nvSpPr>
              <p:spPr>
                <a:xfrm>
                  <a:off x="5441695" y="3438525"/>
                  <a:ext cx="182127" cy="353577"/>
                </a:xfrm>
                <a:custGeom>
                  <a:avLst/>
                  <a:gdLst>
                    <a:gd name="connsiteX0" fmla="*/ 0 w 182127"/>
                    <a:gd name="connsiteY0" fmla="*/ 0 h 353577"/>
                    <a:gd name="connsiteX1" fmla="*/ 0 w 182127"/>
                    <a:gd name="connsiteY1" fmla="*/ 211865 h 353577"/>
                    <a:gd name="connsiteX2" fmla="*/ 141722 w 182127"/>
                    <a:gd name="connsiteY2" fmla="*/ 353578 h 353577"/>
                    <a:gd name="connsiteX3" fmla="*/ 182128 w 182127"/>
                    <a:gd name="connsiteY3" fmla="*/ 313173 h 353577"/>
                    <a:gd name="connsiteX4" fmla="*/ 57150 w 182127"/>
                    <a:gd name="connsiteY4" fmla="*/ 188185 h 353577"/>
                    <a:gd name="connsiteX5" fmla="*/ 57150 w 182127"/>
                    <a:gd name="connsiteY5" fmla="*/ 0 h 353577"/>
                    <a:gd name="connsiteX6" fmla="*/ 0 w 182127"/>
                    <a:gd name="connsiteY6" fmla="*/ 0 h 353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127" h="353577">
                      <a:moveTo>
                        <a:pt x="0" y="0"/>
                      </a:moveTo>
                      <a:lnTo>
                        <a:pt x="0" y="211865"/>
                      </a:lnTo>
                      <a:lnTo>
                        <a:pt x="141722" y="353578"/>
                      </a:lnTo>
                      <a:lnTo>
                        <a:pt x="182128" y="313173"/>
                      </a:lnTo>
                      <a:lnTo>
                        <a:pt x="57150" y="188185"/>
                      </a:lnTo>
                      <a:lnTo>
                        <a:pt x="5715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D60A9ACA-1B4A-44F8-BA01-58ECBFBA13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H="1">
                  <a:off x="5108660" y="3253512"/>
                  <a:ext cx="723600" cy="723600"/>
                </a:xfrm>
                <a:custGeom>
                  <a:avLst/>
                  <a:gdLst>
                    <a:gd name="connsiteX0" fmla="*/ 361950 w 723900"/>
                    <a:gd name="connsiteY0" fmla="*/ 0 h 723900"/>
                    <a:gd name="connsiteX1" fmla="*/ 644843 w 723900"/>
                    <a:gd name="connsiteY1" fmla="*/ 136208 h 723900"/>
                    <a:gd name="connsiteX2" fmla="*/ 660206 w 723900"/>
                    <a:gd name="connsiteY2" fmla="*/ 120844 h 723900"/>
                    <a:gd name="connsiteX3" fmla="*/ 723900 w 723900"/>
                    <a:gd name="connsiteY3" fmla="*/ 57150 h 723900"/>
                    <a:gd name="connsiteX4" fmla="*/ 723900 w 723900"/>
                    <a:gd name="connsiteY4" fmla="*/ 257175 h 723900"/>
                    <a:gd name="connsiteX5" fmla="*/ 523875 w 723900"/>
                    <a:gd name="connsiteY5" fmla="*/ 257175 h 723900"/>
                    <a:gd name="connsiteX6" fmla="*/ 579120 w 723900"/>
                    <a:gd name="connsiteY6" fmla="*/ 201930 h 723900"/>
                    <a:gd name="connsiteX7" fmla="*/ 603771 w 723900"/>
                    <a:gd name="connsiteY7" fmla="*/ 177279 h 723900"/>
                    <a:gd name="connsiteX8" fmla="*/ 177327 w 723900"/>
                    <a:gd name="connsiteY8" fmla="*/ 121455 h 723900"/>
                    <a:gd name="connsiteX9" fmla="*/ 121502 w 723900"/>
                    <a:gd name="connsiteY9" fmla="*/ 547899 h 723900"/>
                    <a:gd name="connsiteX10" fmla="*/ 547947 w 723900"/>
                    <a:gd name="connsiteY10" fmla="*/ 603723 h 723900"/>
                    <a:gd name="connsiteX11" fmla="*/ 666750 w 723900"/>
                    <a:gd name="connsiteY11" fmla="*/ 361950 h 723900"/>
                    <a:gd name="connsiteX12" fmla="*/ 723900 w 723900"/>
                    <a:gd name="connsiteY12" fmla="*/ 361950 h 723900"/>
                    <a:gd name="connsiteX13" fmla="*/ 361950 w 723900"/>
                    <a:gd name="connsiteY13" fmla="*/ 723900 h 723900"/>
                    <a:gd name="connsiteX14" fmla="*/ 0 w 723900"/>
                    <a:gd name="connsiteY14" fmla="*/ 361950 h 723900"/>
                    <a:gd name="connsiteX15" fmla="*/ 361950 w 723900"/>
                    <a:gd name="connsiteY15" fmla="*/ 0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3900" h="723900">
                      <a:moveTo>
                        <a:pt x="361950" y="0"/>
                      </a:moveTo>
                      <a:cubicBezTo>
                        <a:pt x="472084" y="-111"/>
                        <a:pt x="576249" y="50043"/>
                        <a:pt x="644843" y="136208"/>
                      </a:cubicBezTo>
                      <a:lnTo>
                        <a:pt x="660206" y="120844"/>
                      </a:lnTo>
                      <a:lnTo>
                        <a:pt x="723900" y="57150"/>
                      </a:lnTo>
                      <a:lnTo>
                        <a:pt x="723900" y="257175"/>
                      </a:lnTo>
                      <a:lnTo>
                        <a:pt x="523875" y="257175"/>
                      </a:lnTo>
                      <a:lnTo>
                        <a:pt x="579120" y="201930"/>
                      </a:lnTo>
                      <a:lnTo>
                        <a:pt x="603771" y="177279"/>
                      </a:lnTo>
                      <a:cubicBezTo>
                        <a:pt x="501426" y="44105"/>
                        <a:pt x="310502" y="19111"/>
                        <a:pt x="177327" y="121455"/>
                      </a:cubicBezTo>
                      <a:cubicBezTo>
                        <a:pt x="44152" y="223799"/>
                        <a:pt x="19159" y="414724"/>
                        <a:pt x="121502" y="547899"/>
                      </a:cubicBezTo>
                      <a:cubicBezTo>
                        <a:pt x="223846" y="681074"/>
                        <a:pt x="414772" y="706068"/>
                        <a:pt x="547947" y="603723"/>
                      </a:cubicBezTo>
                      <a:cubicBezTo>
                        <a:pt x="623028" y="546024"/>
                        <a:pt x="666949" y="456642"/>
                        <a:pt x="666750" y="361950"/>
                      </a:cubicBezTo>
                      <a:lnTo>
                        <a:pt x="723900" y="361950"/>
                      </a:lnTo>
                      <a:cubicBezTo>
                        <a:pt x="723900" y="561849"/>
                        <a:pt x="561849" y="723900"/>
                        <a:pt x="361950" y="723900"/>
                      </a:cubicBezTo>
                      <a:cubicBezTo>
                        <a:pt x="162051" y="723900"/>
                        <a:pt x="0" y="561849"/>
                        <a:pt x="0" y="361950"/>
                      </a:cubicBezTo>
                      <a:cubicBezTo>
                        <a:pt x="0" y="162051"/>
                        <a:pt x="162051" y="0"/>
                        <a:pt x="36195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449944-97AE-430C-B88E-ADF34C1DDB2B}"/>
                  </a:ext>
                </a:extLst>
              </p:cNvPr>
              <p:cNvSpPr txBox="1"/>
              <p:nvPr/>
            </p:nvSpPr>
            <p:spPr>
              <a:xfrm>
                <a:off x="5623821" y="3209382"/>
                <a:ext cx="1655420" cy="767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000" dirty="0" err="1">
                    <a:latin typeface="한컴 말랑말랑 Bold" panose="020F0803000000000000" pitchFamily="50" charset="-127"/>
                    <a:ea typeface="한컴 말랑말랑 Bold" panose="020F0803000000000000" pitchFamily="50" charset="-127"/>
                  </a:rPr>
                  <a:t>ㅓ게인</a:t>
                </a:r>
                <a:endParaRPr lang="ko-KR" altLang="en-US" sz="2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73E2F1C-F25D-45E3-BC41-5F56B8563453}"/>
              </a:ext>
            </a:extLst>
          </p:cNvPr>
          <p:cNvSpPr txBox="1"/>
          <p:nvPr/>
        </p:nvSpPr>
        <p:spPr>
          <a:xfrm>
            <a:off x="9309483" y="1993544"/>
            <a:ext cx="194796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조선대학교 컴퓨터공학과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산학캡스톤디자인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04</a:t>
            </a:r>
            <a:r>
              <a:rPr lang="ko-KR" altLang="en-US" sz="1200" dirty="0">
                <a:solidFill>
                  <a:schemeClr val="tx1"/>
                </a:solidFill>
              </a:rPr>
              <a:t>분반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7B18C3-825B-4CFF-8F3B-ADFDA5CD0B91}"/>
              </a:ext>
            </a:extLst>
          </p:cNvPr>
          <p:cNvSpPr txBox="1"/>
          <p:nvPr/>
        </p:nvSpPr>
        <p:spPr>
          <a:xfrm>
            <a:off x="9588387" y="6165877"/>
            <a:ext cx="130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2022.05.16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BE2972-4FCF-471C-8795-5F3B5C719C3F}"/>
              </a:ext>
            </a:extLst>
          </p:cNvPr>
          <p:cNvSpPr txBox="1"/>
          <p:nvPr/>
        </p:nvSpPr>
        <p:spPr>
          <a:xfrm>
            <a:off x="9309483" y="2733657"/>
            <a:ext cx="1933543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6</a:t>
            </a:r>
            <a:r>
              <a:rPr lang="ko-KR" altLang="en-US" b="1" dirty="0"/>
              <a:t>조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b="1" dirty="0"/>
              <a:t>박경민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조원 </a:t>
            </a:r>
            <a:r>
              <a:rPr lang="en-US" altLang="ko-KR" dirty="0"/>
              <a:t>: </a:t>
            </a:r>
            <a:r>
              <a:rPr lang="ko-KR" altLang="en-US" dirty="0"/>
              <a:t>고창환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이상은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박경민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 err="1"/>
              <a:t>김장섭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담당교수</a:t>
            </a:r>
            <a:r>
              <a:rPr lang="en-US" altLang="ko-KR" dirty="0"/>
              <a:t>: </a:t>
            </a:r>
            <a:r>
              <a:rPr lang="ko-KR" altLang="en-US" dirty="0"/>
              <a:t>정현숙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174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16D61C-A3D7-4C37-ADC5-DFA818083A2D}"/>
              </a:ext>
            </a:extLst>
          </p:cNvPr>
          <p:cNvSpPr/>
          <p:nvPr/>
        </p:nvSpPr>
        <p:spPr>
          <a:xfrm>
            <a:off x="492724" y="398367"/>
            <a:ext cx="11362272" cy="5966287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45BB3E-49F4-4554-95A7-00A5D5356D45}"/>
              </a:ext>
            </a:extLst>
          </p:cNvPr>
          <p:cNvSpPr/>
          <p:nvPr/>
        </p:nvSpPr>
        <p:spPr>
          <a:xfrm>
            <a:off x="51867" y="50136"/>
            <a:ext cx="2294864" cy="663428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개발환경 </a:t>
            </a:r>
            <a:r>
              <a:rPr lang="en-US" altLang="ko-KR" sz="1200" b="1" dirty="0">
                <a:solidFill>
                  <a:schemeClr val="tx1"/>
                </a:solidFill>
              </a:rPr>
              <a:t>– </a:t>
            </a:r>
            <a:r>
              <a:rPr lang="en-US" altLang="ko-KR" sz="1200" b="1" dirty="0" err="1">
                <a:solidFill>
                  <a:schemeClr val="tx1"/>
                </a:solidFill>
              </a:rPr>
              <a:t>colab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사용법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542F17-3990-4C29-9383-E501DB6DF43B}"/>
              </a:ext>
            </a:extLst>
          </p:cNvPr>
          <p:cNvSpPr/>
          <p:nvPr/>
        </p:nvSpPr>
        <p:spPr>
          <a:xfrm>
            <a:off x="6302477" y="0"/>
            <a:ext cx="5889523" cy="6858000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D55B8F-7520-4FC8-B186-247205216A01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A367A-AC19-4275-AB63-F0293468D592}"/>
              </a:ext>
            </a:extLst>
          </p:cNvPr>
          <p:cNvSpPr txBox="1"/>
          <p:nvPr/>
        </p:nvSpPr>
        <p:spPr>
          <a:xfrm>
            <a:off x="1440424" y="4771628"/>
            <a:ext cx="3927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https://colab.research.google.com/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ADA15-4A27-404E-AFFC-53C902CCDEC0}"/>
              </a:ext>
            </a:extLst>
          </p:cNvPr>
          <p:cNvSpPr txBox="1"/>
          <p:nvPr/>
        </p:nvSpPr>
        <p:spPr>
          <a:xfrm>
            <a:off x="6631877" y="950856"/>
            <a:ext cx="5296421" cy="1463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/>
              <a:t>&lt;</a:t>
            </a:r>
            <a:r>
              <a:rPr lang="ko-KR" altLang="en-US" sz="2200" b="1" dirty="0"/>
              <a:t>이용방법</a:t>
            </a:r>
            <a:r>
              <a:rPr lang="en-US" altLang="ko-KR" sz="22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구글 로그인 </a:t>
            </a:r>
            <a:r>
              <a:rPr lang="en-US" altLang="ko-KR" sz="2000" dirty="0"/>
              <a:t>-&gt; </a:t>
            </a:r>
            <a:r>
              <a:rPr lang="ko-KR" altLang="en-US" sz="2000" dirty="0"/>
              <a:t>검색창에 </a:t>
            </a:r>
            <a:r>
              <a:rPr lang="en-US" altLang="ko-KR" sz="2000" dirty="0" err="1"/>
              <a:t>colab</a:t>
            </a:r>
            <a:r>
              <a:rPr lang="ko-KR" altLang="en-US" sz="2000" dirty="0"/>
              <a:t> 검색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-&gt; </a:t>
            </a:r>
            <a:r>
              <a:rPr lang="ko-KR" altLang="en-US" sz="2000" dirty="0"/>
              <a:t>사이트접속 </a:t>
            </a:r>
            <a:r>
              <a:rPr lang="en-US" altLang="ko-KR" sz="2000" dirty="0"/>
              <a:t>-&gt; </a:t>
            </a:r>
            <a:r>
              <a:rPr lang="ko-KR" altLang="en-US" sz="2000" dirty="0"/>
              <a:t>상단 파일메뉴 </a:t>
            </a:r>
            <a:r>
              <a:rPr lang="en-US" altLang="ko-KR" sz="2000" dirty="0"/>
              <a:t>-&gt; </a:t>
            </a:r>
            <a:r>
              <a:rPr lang="ko-KR" altLang="en-US" sz="2000" dirty="0"/>
              <a:t>새 노트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AD9D52-8F4F-4715-9FDD-8CDA07FEED45}"/>
              </a:ext>
            </a:extLst>
          </p:cNvPr>
          <p:cNvSpPr txBox="1"/>
          <p:nvPr/>
        </p:nvSpPr>
        <p:spPr>
          <a:xfrm>
            <a:off x="6631877" y="2779020"/>
            <a:ext cx="5388013" cy="284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/>
              <a:t>&lt;</a:t>
            </a:r>
            <a:r>
              <a:rPr lang="en-US" altLang="ko-KR" sz="2200" b="1" dirty="0" err="1"/>
              <a:t>Colab</a:t>
            </a:r>
            <a:r>
              <a:rPr lang="ko-KR" altLang="en-US" sz="2200" b="1" dirty="0"/>
              <a:t>의 장점</a:t>
            </a:r>
            <a:r>
              <a:rPr lang="en-US" altLang="ko-KR" sz="2200" b="1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대화형 스크립트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google </a:t>
            </a:r>
            <a:r>
              <a:rPr lang="ko-KR" altLang="en-US" sz="2000" dirty="0"/>
              <a:t>서버에서 제공하는 </a:t>
            </a:r>
            <a:r>
              <a:rPr lang="en-US" altLang="ko-KR" sz="2000" dirty="0"/>
              <a:t>GPU</a:t>
            </a:r>
            <a:r>
              <a:rPr lang="ko-KR" altLang="en-US" sz="2000" dirty="0"/>
              <a:t> 사용 가능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이미지가 잘 호출 되었는지 확인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이미지를 원하는 대로 처리가 되었는지 하나하나 확인하는데 용이함</a:t>
            </a:r>
            <a:endParaRPr lang="en-US" altLang="ko-KR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AA5F6-431D-4832-889F-B90593740B06}"/>
              </a:ext>
            </a:extLst>
          </p:cNvPr>
          <p:cNvSpPr txBox="1"/>
          <p:nvPr/>
        </p:nvSpPr>
        <p:spPr>
          <a:xfrm>
            <a:off x="677972" y="3222955"/>
            <a:ext cx="54596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2"/>
              </a:rPr>
              <a:t>https://drive.google.com/file/d/10YEQN6qsNqJXUWGpDJS-jugJkf6IVZ85/view?usp=sharing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7EB68-CB1F-40CA-8D8E-AC794DAEB6CE}"/>
              </a:ext>
            </a:extLst>
          </p:cNvPr>
          <p:cNvSpPr txBox="1"/>
          <p:nvPr/>
        </p:nvSpPr>
        <p:spPr>
          <a:xfrm>
            <a:off x="776293" y="2828276"/>
            <a:ext cx="249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/>
              <a:t>이용방법 영상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18" name="슬라이드 번호 개체 틀 2">
            <a:extLst>
              <a:ext uri="{FF2B5EF4-FFF2-40B4-BE49-F238E27FC236}">
                <a16:creationId xmlns:a16="http://schemas.microsoft.com/office/drawing/2014/main" id="{43E7AA70-BAB1-9B48-1DAD-C68AD3E39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10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398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A366-CB50-42F5-848A-AD38083514D4}"/>
              </a:ext>
            </a:extLst>
          </p:cNvPr>
          <p:cNvSpPr txBox="1"/>
          <p:nvPr/>
        </p:nvSpPr>
        <p:spPr>
          <a:xfrm>
            <a:off x="265233" y="264284"/>
            <a:ext cx="2995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 번짐 인공지능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데이터 종류 및 수집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C65167B-0CA2-4855-9907-CB52FE68E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601" y="5566224"/>
            <a:ext cx="1752752" cy="510584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8D2B3675-7204-9535-1089-A84C61455DF7}"/>
              </a:ext>
            </a:extLst>
          </p:cNvPr>
          <p:cNvGrpSpPr/>
          <p:nvPr/>
        </p:nvGrpSpPr>
        <p:grpSpPr>
          <a:xfrm>
            <a:off x="2630564" y="289658"/>
            <a:ext cx="6897428" cy="3062818"/>
            <a:chOff x="1179732" y="911957"/>
            <a:chExt cx="9696498" cy="535665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A50ADB8-7A34-8778-2C9D-1670365A92A6}"/>
                </a:ext>
              </a:extLst>
            </p:cNvPr>
            <p:cNvGrpSpPr/>
            <p:nvPr/>
          </p:nvGrpSpPr>
          <p:grpSpPr>
            <a:xfrm>
              <a:off x="1179732" y="2253295"/>
              <a:ext cx="1723365" cy="2543287"/>
              <a:chOff x="136205" y="1173416"/>
              <a:chExt cx="1723365" cy="2543287"/>
            </a:xfrm>
          </p:grpSpPr>
          <p:pic>
            <p:nvPicPr>
              <p:cNvPr id="62" name="그래픽 61" descr="컴퓨터 단색으로 채워진">
                <a:extLst>
                  <a:ext uri="{FF2B5EF4-FFF2-40B4-BE49-F238E27FC236}">
                    <a16:creationId xmlns:a16="http://schemas.microsoft.com/office/drawing/2014/main" id="{C5064AC6-7876-8BA7-FA1A-A9DBA3BDF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39200" y="1173416"/>
                <a:ext cx="1317374" cy="1317374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63F03D0-4092-C607-FFAC-A359BE0802C6}"/>
                  </a:ext>
                </a:extLst>
              </p:cNvPr>
              <p:cNvSpPr txBox="1"/>
              <p:nvPr/>
            </p:nvSpPr>
            <p:spPr>
              <a:xfrm>
                <a:off x="136205" y="2747799"/>
                <a:ext cx="1723365" cy="968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/>
                  <a:t>개발 환경 구축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01E0588-8AD9-701B-9F79-798365A66AAF}"/>
                </a:ext>
              </a:extLst>
            </p:cNvPr>
            <p:cNvGrpSpPr/>
            <p:nvPr/>
          </p:nvGrpSpPr>
          <p:grpSpPr>
            <a:xfrm>
              <a:off x="4354584" y="911957"/>
              <a:ext cx="1753665" cy="2524167"/>
              <a:chOff x="2119666" y="1192536"/>
              <a:chExt cx="1753665" cy="2524167"/>
            </a:xfrm>
          </p:grpSpPr>
          <p:pic>
            <p:nvPicPr>
              <p:cNvPr id="60" name="그래픽 59" descr="이미지 단색으로 채워진">
                <a:extLst>
                  <a:ext uri="{FF2B5EF4-FFF2-40B4-BE49-F238E27FC236}">
                    <a16:creationId xmlns:a16="http://schemas.microsoft.com/office/drawing/2014/main" id="{9169060C-AC25-DB3B-B4E3-9B99FDC41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170402" y="1192536"/>
                <a:ext cx="1341338" cy="1341338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CD87F7-8939-CC85-6A4F-245C52BA1AE3}"/>
                  </a:ext>
                </a:extLst>
              </p:cNvPr>
              <p:cNvSpPr txBox="1"/>
              <p:nvPr/>
            </p:nvSpPr>
            <p:spPr>
              <a:xfrm>
                <a:off x="2119666" y="2747798"/>
                <a:ext cx="1753665" cy="968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/>
                  <a:t>빛 번짐 </a:t>
                </a:r>
                <a:endParaRPr lang="en-US" altLang="ko-KR" sz="1500" dirty="0"/>
              </a:p>
              <a:p>
                <a:r>
                  <a:rPr lang="ko-KR" altLang="en-US" sz="1500" dirty="0"/>
                  <a:t>데이터 수집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8FCDCA5-B564-AA3B-3000-C11D8B106578}"/>
                </a:ext>
              </a:extLst>
            </p:cNvPr>
            <p:cNvGrpSpPr/>
            <p:nvPr/>
          </p:nvGrpSpPr>
          <p:grpSpPr>
            <a:xfrm>
              <a:off x="7476119" y="1138591"/>
              <a:ext cx="3400111" cy="2120456"/>
              <a:chOff x="3798320" y="1192536"/>
              <a:chExt cx="3400111" cy="2120456"/>
            </a:xfrm>
          </p:grpSpPr>
          <p:pic>
            <p:nvPicPr>
              <p:cNvPr id="58" name="그래픽 57" descr="막대 그래프 상향 추세 윤곽선">
                <a:extLst>
                  <a:ext uri="{FF2B5EF4-FFF2-40B4-BE49-F238E27FC236}">
                    <a16:creationId xmlns:a16="http://schemas.microsoft.com/office/drawing/2014/main" id="{DC210ED8-C019-EAC7-4D92-28460F871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22828" y="1192536"/>
                <a:ext cx="1404671" cy="1404671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C0A3BA-84C9-CFA0-4F83-43DC3414B5B4}"/>
                  </a:ext>
                </a:extLst>
              </p:cNvPr>
              <p:cNvSpPr txBox="1"/>
              <p:nvPr/>
            </p:nvSpPr>
            <p:spPr>
              <a:xfrm>
                <a:off x="3798320" y="2747798"/>
                <a:ext cx="3400111" cy="565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/>
                  <a:t>빛 번짐 최소화 인공지능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83CF2BE-AA3D-F52C-01F7-7F3619FFB25B}"/>
                </a:ext>
              </a:extLst>
            </p:cNvPr>
            <p:cNvGrpSpPr/>
            <p:nvPr/>
          </p:nvGrpSpPr>
          <p:grpSpPr>
            <a:xfrm>
              <a:off x="7270907" y="4022428"/>
              <a:ext cx="3003528" cy="1970482"/>
              <a:chOff x="6416647" y="1342511"/>
              <a:chExt cx="3003528" cy="1970482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3F0896E-3E8D-8659-F63B-FD15C862E54E}"/>
                  </a:ext>
                </a:extLst>
              </p:cNvPr>
              <p:cNvGrpSpPr/>
              <p:nvPr/>
            </p:nvGrpSpPr>
            <p:grpSpPr>
              <a:xfrm>
                <a:off x="6416647" y="1342511"/>
                <a:ext cx="2601298" cy="924880"/>
                <a:chOff x="6001152" y="1342511"/>
                <a:chExt cx="2601298" cy="924880"/>
              </a:xfrm>
            </p:grpSpPr>
            <p:pic>
              <p:nvPicPr>
                <p:cNvPr id="56" name="그래픽 55" descr="달 단색으로 채워진">
                  <a:extLst>
                    <a:ext uri="{FF2B5EF4-FFF2-40B4-BE49-F238E27FC236}">
                      <a16:creationId xmlns:a16="http://schemas.microsoft.com/office/drawing/2014/main" id="{70A5DF0C-60D0-0067-F0A4-FEB61B77F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01152" y="1342511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7" name="그래픽 56" descr="일 단색으로 채워진">
                  <a:extLst>
                    <a:ext uri="{FF2B5EF4-FFF2-40B4-BE49-F238E27FC236}">
                      <a16:creationId xmlns:a16="http://schemas.microsoft.com/office/drawing/2014/main" id="{0DE80541-79DE-DF23-BC7C-A1B1B8402B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88050" y="1352991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5556B47-41B6-32D4-AF21-7C45C5176C5A}"/>
                  </a:ext>
                </a:extLst>
              </p:cNvPr>
              <p:cNvSpPr txBox="1"/>
              <p:nvPr/>
            </p:nvSpPr>
            <p:spPr>
              <a:xfrm>
                <a:off x="6768945" y="2747799"/>
                <a:ext cx="2651230" cy="565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/>
                  <a:t>밤낮전환 인공지능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F5C2C93-1C63-5205-C194-DEC1B08EEF69}"/>
                </a:ext>
              </a:extLst>
            </p:cNvPr>
            <p:cNvSpPr txBox="1"/>
            <p:nvPr/>
          </p:nvSpPr>
          <p:spPr>
            <a:xfrm>
              <a:off x="6367853" y="2929488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06F9E9E-7ABF-021B-06DF-2FB5B4746A70}"/>
                </a:ext>
              </a:extLst>
            </p:cNvPr>
            <p:cNvGrpSpPr/>
            <p:nvPr/>
          </p:nvGrpSpPr>
          <p:grpSpPr>
            <a:xfrm>
              <a:off x="4305915" y="3744449"/>
              <a:ext cx="1802333" cy="2524167"/>
              <a:chOff x="2119666" y="1192536"/>
              <a:chExt cx="1802333" cy="2524167"/>
            </a:xfrm>
          </p:grpSpPr>
          <p:pic>
            <p:nvPicPr>
              <p:cNvPr id="52" name="그래픽 51" descr="이미지 단색으로 채워진">
                <a:extLst>
                  <a:ext uri="{FF2B5EF4-FFF2-40B4-BE49-F238E27FC236}">
                    <a16:creationId xmlns:a16="http://schemas.microsoft.com/office/drawing/2014/main" id="{CAF16413-275C-39E3-951E-1344A1E9F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170402" y="1192536"/>
                <a:ext cx="1341338" cy="1341338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AE36C1-F661-1D28-C57B-8259BC53A6FC}"/>
                  </a:ext>
                </a:extLst>
              </p:cNvPr>
              <p:cNvSpPr txBox="1"/>
              <p:nvPr/>
            </p:nvSpPr>
            <p:spPr>
              <a:xfrm>
                <a:off x="2119666" y="2747798"/>
                <a:ext cx="1802333" cy="968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/>
                  <a:t>밤 낮</a:t>
                </a:r>
                <a:endParaRPr lang="en-US" altLang="ko-KR" sz="1500" dirty="0"/>
              </a:p>
              <a:p>
                <a:r>
                  <a:rPr lang="ko-KR" altLang="en-US" sz="1500" dirty="0"/>
                  <a:t>데이터 수집</a:t>
                </a:r>
              </a:p>
            </p:txBody>
          </p:sp>
        </p:grpSp>
        <p:pic>
          <p:nvPicPr>
            <p:cNvPr id="47" name="그래픽 46" descr="오른쪽 화살표 단색으로 채워진">
              <a:extLst>
                <a:ext uri="{FF2B5EF4-FFF2-40B4-BE49-F238E27FC236}">
                  <a16:creationId xmlns:a16="http://schemas.microsoft.com/office/drawing/2014/main" id="{DA38D52B-915B-6676-31D8-8EBAA2338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9759689">
              <a:off x="3145771" y="2047405"/>
              <a:ext cx="914400" cy="914400"/>
            </a:xfrm>
            <a:prstGeom prst="rect">
              <a:avLst/>
            </a:prstGeom>
          </p:spPr>
        </p:pic>
        <p:pic>
          <p:nvPicPr>
            <p:cNvPr id="48" name="그래픽 47" descr="오른쪽 화살표 단색으로 채워진">
              <a:extLst>
                <a:ext uri="{FF2B5EF4-FFF2-40B4-BE49-F238E27FC236}">
                  <a16:creationId xmlns:a16="http://schemas.microsoft.com/office/drawing/2014/main" id="{2CF9E389-E5DC-9BEA-0F84-DB25CEC86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2133068">
              <a:off x="3027030" y="3387093"/>
              <a:ext cx="914400" cy="914400"/>
            </a:xfrm>
            <a:prstGeom prst="rect">
              <a:avLst/>
            </a:prstGeom>
          </p:spPr>
        </p:pic>
        <p:pic>
          <p:nvPicPr>
            <p:cNvPr id="49" name="그래픽 48" descr="오른쪽 화살표 단색으로 채워진">
              <a:extLst>
                <a:ext uri="{FF2B5EF4-FFF2-40B4-BE49-F238E27FC236}">
                  <a16:creationId xmlns:a16="http://schemas.microsoft.com/office/drawing/2014/main" id="{A6BC3446-0FDA-6507-F7E2-67492A41E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22174" y="1598645"/>
              <a:ext cx="914400" cy="914400"/>
            </a:xfrm>
            <a:prstGeom prst="rect">
              <a:avLst/>
            </a:prstGeom>
          </p:spPr>
        </p:pic>
        <p:pic>
          <p:nvPicPr>
            <p:cNvPr id="50" name="그래픽 49" descr="오른쪽 화살표 단색으로 채워진">
              <a:extLst>
                <a:ext uri="{FF2B5EF4-FFF2-40B4-BE49-F238E27FC236}">
                  <a16:creationId xmlns:a16="http://schemas.microsoft.com/office/drawing/2014/main" id="{89F68DFC-2CF1-F370-E2AB-8CF270EB1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174660" y="4080130"/>
              <a:ext cx="914400" cy="914400"/>
            </a:xfrm>
            <a:prstGeom prst="rect">
              <a:avLst/>
            </a:prstGeom>
          </p:spPr>
        </p:pic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5BCBEA37-5689-9214-C75B-0730A55841EB}"/>
                </a:ext>
              </a:extLst>
            </p:cNvPr>
            <p:cNvSpPr/>
            <p:nvPr/>
          </p:nvSpPr>
          <p:spPr>
            <a:xfrm>
              <a:off x="8247390" y="4388801"/>
              <a:ext cx="550606" cy="3122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9B5748-A51A-35A2-0FA5-08CBE5A0414B}"/>
              </a:ext>
            </a:extLst>
          </p:cNvPr>
          <p:cNvSpPr/>
          <p:nvPr/>
        </p:nvSpPr>
        <p:spPr>
          <a:xfrm>
            <a:off x="4663907" y="116519"/>
            <a:ext cx="1578445" cy="17086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ED94F4-9B49-6013-95D9-2C4CD303D6C1}"/>
              </a:ext>
            </a:extLst>
          </p:cNvPr>
          <p:cNvSpPr txBox="1"/>
          <p:nvPr/>
        </p:nvSpPr>
        <p:spPr>
          <a:xfrm>
            <a:off x="1483346" y="3735088"/>
            <a:ext cx="94030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DACON</a:t>
            </a:r>
            <a:r>
              <a:rPr lang="ko-KR" altLang="en-US" sz="2000" b="1" dirty="0"/>
              <a:t>에서 </a:t>
            </a:r>
            <a:r>
              <a:rPr lang="en-US" altLang="ko-KR" sz="2000" b="1" dirty="0"/>
              <a:t>lg</a:t>
            </a:r>
            <a:r>
              <a:rPr lang="ko-KR" altLang="en-US" sz="2000" b="1" dirty="0"/>
              <a:t>가 주최하는 이미지 품질 향상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경진대회의 데이터셋을 이용하여 빛 번짐 학습에 필요한 사진들을 수집함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같은 장소에 빛이 번져 있는 비정형 </a:t>
            </a:r>
            <a:r>
              <a:rPr lang="en-US" altLang="ko-KR" sz="2000" b="1" dirty="0"/>
              <a:t>jpg </a:t>
            </a:r>
            <a:r>
              <a:rPr lang="ko-KR" altLang="en-US" sz="2000" b="1" dirty="0"/>
              <a:t>이미지 데이터 </a:t>
            </a:r>
            <a:r>
              <a:rPr lang="en-US" altLang="ko-KR" sz="2000" b="1" dirty="0"/>
              <a:t>622</a:t>
            </a:r>
            <a:r>
              <a:rPr lang="ko-KR" altLang="en-US" sz="2000" b="1" dirty="0"/>
              <a:t>개와 번져 있지 않는 비정형 </a:t>
            </a:r>
            <a:r>
              <a:rPr lang="en-US" altLang="ko-KR" sz="2000" b="1" dirty="0"/>
              <a:t>jpg </a:t>
            </a:r>
            <a:r>
              <a:rPr lang="ko-KR" altLang="en-US" sz="2000" b="1" dirty="0"/>
              <a:t>이미지 데이터 </a:t>
            </a:r>
            <a:r>
              <a:rPr lang="en-US" altLang="ko-KR" sz="2000" b="1" dirty="0"/>
              <a:t>622</a:t>
            </a:r>
            <a:r>
              <a:rPr lang="ko-KR" altLang="en-US" sz="2000" b="1" dirty="0"/>
              <a:t>개가 한 쌍으로 이루어진 데이터셋을 사용함</a:t>
            </a:r>
            <a:r>
              <a:rPr lang="en-US" altLang="ko-KR" sz="2000" b="1" dirty="0"/>
              <a:t>.)</a:t>
            </a:r>
            <a:r>
              <a:rPr lang="ko-KR" altLang="en-US" sz="2000" b="1" dirty="0"/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89396E-2B27-A571-AB1A-7E8206A02900}"/>
              </a:ext>
            </a:extLst>
          </p:cNvPr>
          <p:cNvSpPr txBox="1"/>
          <p:nvPr/>
        </p:nvSpPr>
        <p:spPr>
          <a:xfrm>
            <a:off x="1483346" y="6031816"/>
            <a:ext cx="3645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altLang="ko-KR" dirty="0">
                <a:hlinkClick r:id="rId15"/>
              </a:rPr>
              <a:t>https://dacon.io/competitions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5E9C6E-3B1E-05DD-F4B1-3007865A422E}"/>
              </a:ext>
            </a:extLst>
          </p:cNvPr>
          <p:cNvSpPr txBox="1"/>
          <p:nvPr/>
        </p:nvSpPr>
        <p:spPr>
          <a:xfrm>
            <a:off x="5461381" y="5792455"/>
            <a:ext cx="4906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16"/>
              </a:rPr>
              <a:t>https://drive.google.com/file/d/1wOnTtLAViljHJwhTKnKO6DrlXhNIjlb9/view?usp=sharing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A1D31E-5631-DC61-2251-A37051ED65AD}"/>
              </a:ext>
            </a:extLst>
          </p:cNvPr>
          <p:cNvSpPr txBox="1"/>
          <p:nvPr/>
        </p:nvSpPr>
        <p:spPr>
          <a:xfrm>
            <a:off x="6528537" y="5437756"/>
            <a:ext cx="239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DACON</a:t>
            </a:r>
            <a:r>
              <a:rPr lang="ko-KR" altLang="en-US" dirty="0"/>
              <a:t> 사용법 영상</a:t>
            </a:r>
          </a:p>
        </p:txBody>
      </p: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id="{9B3B0DEB-7082-FCD4-31B4-CDB3DCBA8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11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25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81FF58-5B92-4EF7-804E-87F4BE398DAD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6F0CC8-57D3-45A4-9C1A-946F09B4AC61}"/>
              </a:ext>
            </a:extLst>
          </p:cNvPr>
          <p:cNvSpPr/>
          <p:nvPr/>
        </p:nvSpPr>
        <p:spPr>
          <a:xfrm>
            <a:off x="411982" y="160773"/>
            <a:ext cx="1233938" cy="59106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89039E-4C93-472D-89E9-8F00094A1E41}"/>
              </a:ext>
            </a:extLst>
          </p:cNvPr>
          <p:cNvSpPr txBox="1"/>
          <p:nvPr/>
        </p:nvSpPr>
        <p:spPr>
          <a:xfrm>
            <a:off x="265232" y="233134"/>
            <a:ext cx="23755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 번짐 인공지능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데이터 처리 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5AF0D27-68B9-4DBE-B348-4FAEC9453E3F}"/>
              </a:ext>
            </a:extLst>
          </p:cNvPr>
          <p:cNvGrpSpPr/>
          <p:nvPr/>
        </p:nvGrpSpPr>
        <p:grpSpPr>
          <a:xfrm>
            <a:off x="934972" y="4901228"/>
            <a:ext cx="3497407" cy="1295690"/>
            <a:chOff x="1664383" y="2726688"/>
            <a:chExt cx="8155280" cy="3032263"/>
          </a:xfrm>
        </p:grpSpPr>
        <p:pic>
          <p:nvPicPr>
            <p:cNvPr id="49" name="그림 48" descr="천장, 옅은, 밤이(가) 표시된 사진&#10;&#10;자동 생성된 설명">
              <a:extLst>
                <a:ext uri="{FF2B5EF4-FFF2-40B4-BE49-F238E27FC236}">
                  <a16:creationId xmlns:a16="http://schemas.microsoft.com/office/drawing/2014/main" id="{6696A2C0-065A-4E51-B5D4-017E588C9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1597" y="2726688"/>
              <a:ext cx="3110470" cy="2346006"/>
            </a:xfrm>
            <a:prstGeom prst="rect">
              <a:avLst/>
            </a:prstGeom>
          </p:spPr>
        </p:pic>
        <p:pic>
          <p:nvPicPr>
            <p:cNvPr id="50" name="그림 49" descr="천장, 옅은, 밤이(가) 표시된 사진&#10;&#10;자동 생성된 설명">
              <a:extLst>
                <a:ext uri="{FF2B5EF4-FFF2-40B4-BE49-F238E27FC236}">
                  <a16:creationId xmlns:a16="http://schemas.microsoft.com/office/drawing/2014/main" id="{1ECED139-AE2B-449A-92BB-70067E7DD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2311" y="3291528"/>
              <a:ext cx="1312385" cy="989838"/>
            </a:xfrm>
            <a:prstGeom prst="rect">
              <a:avLst/>
            </a:prstGeom>
          </p:spPr>
        </p:pic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596B55D8-47C4-4603-BF38-F4DFFF7D6499}"/>
                </a:ext>
              </a:extLst>
            </p:cNvPr>
            <p:cNvSpPr/>
            <p:nvPr/>
          </p:nvSpPr>
          <p:spPr>
            <a:xfrm>
              <a:off x="6612430" y="3473826"/>
              <a:ext cx="740779" cy="486136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원호 51">
              <a:extLst>
                <a:ext uri="{FF2B5EF4-FFF2-40B4-BE49-F238E27FC236}">
                  <a16:creationId xmlns:a16="http://schemas.microsoft.com/office/drawing/2014/main" id="{7E19F447-8604-4A71-9395-ACFBC9E2BFF5}"/>
                </a:ext>
              </a:extLst>
            </p:cNvPr>
            <p:cNvSpPr/>
            <p:nvPr/>
          </p:nvSpPr>
          <p:spPr>
            <a:xfrm flipH="1">
              <a:off x="2579093" y="2784129"/>
              <a:ext cx="574744" cy="126887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원호 52">
              <a:extLst>
                <a:ext uri="{FF2B5EF4-FFF2-40B4-BE49-F238E27FC236}">
                  <a16:creationId xmlns:a16="http://schemas.microsoft.com/office/drawing/2014/main" id="{1AC26A5D-3CD4-4A9C-B2E8-639C4F57A866}"/>
                </a:ext>
              </a:extLst>
            </p:cNvPr>
            <p:cNvSpPr/>
            <p:nvPr/>
          </p:nvSpPr>
          <p:spPr>
            <a:xfrm flipH="1" flipV="1">
              <a:off x="2588730" y="3761973"/>
              <a:ext cx="574744" cy="126887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99A9E0D-359E-40D1-A8FC-ADFCE9113688}"/>
                </a:ext>
              </a:extLst>
            </p:cNvPr>
            <p:cNvSpPr txBox="1"/>
            <p:nvPr/>
          </p:nvSpPr>
          <p:spPr>
            <a:xfrm>
              <a:off x="1664383" y="3505565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2448</a:t>
              </a:r>
            </a:p>
          </p:txBody>
        </p: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id="{44617EB0-7955-4145-9571-A0BC37361182}"/>
                </a:ext>
              </a:extLst>
            </p:cNvPr>
            <p:cNvSpPr/>
            <p:nvPr/>
          </p:nvSpPr>
          <p:spPr>
            <a:xfrm rot="16200000" flipH="1">
              <a:off x="3390759" y="4557810"/>
              <a:ext cx="574744" cy="126887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원호 55">
              <a:extLst>
                <a:ext uri="{FF2B5EF4-FFF2-40B4-BE49-F238E27FC236}">
                  <a16:creationId xmlns:a16="http://schemas.microsoft.com/office/drawing/2014/main" id="{A3468798-767A-4489-B45B-EDA4702E8FA7}"/>
                </a:ext>
              </a:extLst>
            </p:cNvPr>
            <p:cNvSpPr/>
            <p:nvPr/>
          </p:nvSpPr>
          <p:spPr>
            <a:xfrm rot="16200000" flipH="1" flipV="1">
              <a:off x="5164074" y="4557810"/>
              <a:ext cx="574744" cy="126887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55BB30-1295-4FE2-86C2-D5B97985674E}"/>
                </a:ext>
              </a:extLst>
            </p:cNvPr>
            <p:cNvSpPr txBox="1"/>
            <p:nvPr/>
          </p:nvSpPr>
          <p:spPr>
            <a:xfrm>
              <a:off x="3969893" y="5389619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3264</a:t>
              </a:r>
            </a:p>
          </p:txBody>
        </p: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961764BA-34E8-4057-8655-2BABF555BA29}"/>
                </a:ext>
              </a:extLst>
            </p:cNvPr>
            <p:cNvSpPr/>
            <p:nvPr/>
          </p:nvSpPr>
          <p:spPr>
            <a:xfrm>
              <a:off x="9203381" y="3288902"/>
              <a:ext cx="231886" cy="51193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원호 58">
              <a:extLst>
                <a:ext uri="{FF2B5EF4-FFF2-40B4-BE49-F238E27FC236}">
                  <a16:creationId xmlns:a16="http://schemas.microsoft.com/office/drawing/2014/main" id="{D6780E36-DAA7-4435-BCB5-9F23D93D0833}"/>
                </a:ext>
              </a:extLst>
            </p:cNvPr>
            <p:cNvSpPr/>
            <p:nvPr/>
          </p:nvSpPr>
          <p:spPr>
            <a:xfrm flipV="1">
              <a:off x="9223772" y="3734370"/>
              <a:ext cx="231886" cy="51193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1F5419-03B8-409F-8A53-2ADF28207FBF}"/>
                </a:ext>
              </a:extLst>
            </p:cNvPr>
            <p:cNvSpPr txBox="1"/>
            <p:nvPr/>
          </p:nvSpPr>
          <p:spPr>
            <a:xfrm>
              <a:off x="9255086" y="3360204"/>
              <a:ext cx="564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3EFD0564-E43A-4C66-A8AC-3C609261B747}"/>
                </a:ext>
              </a:extLst>
            </p:cNvPr>
            <p:cNvSpPr/>
            <p:nvPr/>
          </p:nvSpPr>
          <p:spPr>
            <a:xfrm rot="5400000">
              <a:off x="8825140" y="4088168"/>
              <a:ext cx="231886" cy="51193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9C75682D-C847-4C27-8E74-E220349F226D}"/>
                </a:ext>
              </a:extLst>
            </p:cNvPr>
            <p:cNvSpPr/>
            <p:nvPr/>
          </p:nvSpPr>
          <p:spPr>
            <a:xfrm rot="5400000" flipV="1">
              <a:off x="8085445" y="4088167"/>
              <a:ext cx="231886" cy="51193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F00F4A6-1C6E-446B-9981-29435983ECCE}"/>
                </a:ext>
              </a:extLst>
            </p:cNvPr>
            <p:cNvSpPr txBox="1"/>
            <p:nvPr/>
          </p:nvSpPr>
          <p:spPr>
            <a:xfrm>
              <a:off x="8006657" y="4328697"/>
              <a:ext cx="564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512</a:t>
              </a:r>
            </a:p>
          </p:txBody>
        </p:sp>
      </p:grpSp>
      <p:sp>
        <p:nvSpPr>
          <p:cNvPr id="64" name="화살표: 줄무늬가 있는 오른쪽 63">
            <a:extLst>
              <a:ext uri="{FF2B5EF4-FFF2-40B4-BE49-F238E27FC236}">
                <a16:creationId xmlns:a16="http://schemas.microsoft.com/office/drawing/2014/main" id="{3CD2F553-AE54-46F8-BEE6-F1C65AF9B000}"/>
              </a:ext>
            </a:extLst>
          </p:cNvPr>
          <p:cNvSpPr/>
          <p:nvPr/>
        </p:nvSpPr>
        <p:spPr>
          <a:xfrm>
            <a:off x="5111511" y="5222927"/>
            <a:ext cx="654109" cy="685234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45569C-404F-41AD-AF29-3748E0C89EF6}"/>
              </a:ext>
            </a:extLst>
          </p:cNvPr>
          <p:cNvGrpSpPr/>
          <p:nvPr/>
        </p:nvGrpSpPr>
        <p:grpSpPr>
          <a:xfrm>
            <a:off x="577740" y="3081122"/>
            <a:ext cx="3689790" cy="719052"/>
            <a:chOff x="1686644" y="2471195"/>
            <a:chExt cx="3689790" cy="7190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AB836E-82ED-41F2-8AA3-4C38A6EBA54B}"/>
                </a:ext>
              </a:extLst>
            </p:cNvPr>
            <p:cNvSpPr txBox="1"/>
            <p:nvPr/>
          </p:nvSpPr>
          <p:spPr>
            <a:xfrm>
              <a:off x="1706477" y="2471195"/>
              <a:ext cx="3669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Dacon</a:t>
              </a:r>
              <a:r>
                <a:rPr lang="en-US" altLang="ko-KR" dirty="0"/>
                <a:t> </a:t>
              </a:r>
              <a:r>
                <a:rPr lang="ko-KR" altLang="en-US" dirty="0"/>
                <a:t>데이터 크기 </a:t>
              </a:r>
              <a:r>
                <a:rPr lang="en-US" altLang="ko-KR" dirty="0"/>
                <a:t>: 3264*2448</a:t>
              </a:r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C70D51-22E2-4BA0-BCA3-9D3F504CADEF}"/>
                </a:ext>
              </a:extLst>
            </p:cNvPr>
            <p:cNvSpPr txBox="1"/>
            <p:nvPr/>
          </p:nvSpPr>
          <p:spPr>
            <a:xfrm>
              <a:off x="1686644" y="2820915"/>
              <a:ext cx="3669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학습 시킬 이미지 크기 </a:t>
              </a:r>
              <a:r>
                <a:rPr lang="en-US" altLang="ko-KR" dirty="0"/>
                <a:t>: 512*384</a:t>
              </a:r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8ED810-7A25-4D89-9E9D-AD31DB5EAC49}"/>
              </a:ext>
            </a:extLst>
          </p:cNvPr>
          <p:cNvSpPr txBox="1"/>
          <p:nvPr/>
        </p:nvSpPr>
        <p:spPr>
          <a:xfrm>
            <a:off x="6096000" y="4804885"/>
            <a:ext cx="49872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원본 데이터를 학습 시킬 이미지 크기로 줄이는 이유 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학습 시 이미지 크기가 클 수록 시간이 오래 걸리기 때문에 일정한 비율을 유지하면서 축소시킴으로써 학습 속도를 증가 시키기 위함</a:t>
            </a:r>
            <a:endParaRPr lang="en-US" alt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19AE50-06D2-4D24-A437-1B11033A9C06}"/>
              </a:ext>
            </a:extLst>
          </p:cNvPr>
          <p:cNvGrpSpPr/>
          <p:nvPr/>
        </p:nvGrpSpPr>
        <p:grpSpPr>
          <a:xfrm>
            <a:off x="7912194" y="3063908"/>
            <a:ext cx="3670056" cy="1045739"/>
            <a:chOff x="6024805" y="2475751"/>
            <a:chExt cx="3670056" cy="104573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717C464-7EE3-4576-80D7-11626DDF27B9}"/>
                </a:ext>
              </a:extLst>
            </p:cNvPr>
            <p:cNvSpPr txBox="1"/>
            <p:nvPr/>
          </p:nvSpPr>
          <p:spPr>
            <a:xfrm>
              <a:off x="6024904" y="2475751"/>
              <a:ext cx="3669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모든 데이터 개수 </a:t>
              </a:r>
              <a:r>
                <a:rPr lang="en-US" altLang="ko-KR" dirty="0"/>
                <a:t>: 622</a:t>
              </a:r>
              <a:r>
                <a:rPr lang="ko-KR" altLang="en-US" dirty="0"/>
                <a:t>개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487CA0-95E3-4418-8F50-098856376EE5}"/>
                </a:ext>
              </a:extLst>
            </p:cNvPr>
            <p:cNvSpPr txBox="1"/>
            <p:nvPr/>
          </p:nvSpPr>
          <p:spPr>
            <a:xfrm>
              <a:off x="6024904" y="2812982"/>
              <a:ext cx="3669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학습 데이터 개수 </a:t>
              </a:r>
              <a:r>
                <a:rPr lang="en-US" altLang="ko-KR" dirty="0"/>
                <a:t>: 562</a:t>
              </a:r>
              <a:r>
                <a:rPr lang="ko-KR" altLang="en-US" dirty="0"/>
                <a:t>개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8261CFC-C780-4E0D-9F74-AB9475F2FA70}"/>
                </a:ext>
              </a:extLst>
            </p:cNvPr>
            <p:cNvSpPr txBox="1"/>
            <p:nvPr/>
          </p:nvSpPr>
          <p:spPr>
            <a:xfrm>
              <a:off x="6024805" y="3152158"/>
              <a:ext cx="3669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검증 데이터 개수 </a:t>
              </a:r>
              <a:r>
                <a:rPr lang="en-US" altLang="ko-KR" dirty="0"/>
                <a:t>: 60</a:t>
              </a:r>
              <a:r>
                <a:rPr lang="ko-KR" altLang="en-US" dirty="0"/>
                <a:t>개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AE8EFC2-0AF7-4A09-B445-E33125DB71DD}"/>
              </a:ext>
            </a:extLst>
          </p:cNvPr>
          <p:cNvSpPr txBox="1"/>
          <p:nvPr/>
        </p:nvSpPr>
        <p:spPr>
          <a:xfrm>
            <a:off x="4666528" y="3016702"/>
            <a:ext cx="2609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데이터셋 </a:t>
            </a:r>
            <a:r>
              <a:rPr lang="en-US" altLang="ko-KR" dirty="0"/>
              <a:t>: </a:t>
            </a:r>
            <a:r>
              <a:rPr lang="ko-KR" altLang="en-US" dirty="0"/>
              <a:t>빛이 번진 사진과 번져 있지 않은 사진이 한 쌍으로 존재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비정형</a:t>
            </a:r>
            <a:r>
              <a:rPr lang="en-US" altLang="ko-KR" dirty="0"/>
              <a:t>, jpg)</a:t>
            </a:r>
            <a:endParaRPr lang="ko-KR" altLang="en-US" dirty="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642845E-0504-20F8-BD84-5645A968EFBE}"/>
              </a:ext>
            </a:extLst>
          </p:cNvPr>
          <p:cNvGrpSpPr/>
          <p:nvPr/>
        </p:nvGrpSpPr>
        <p:grpSpPr>
          <a:xfrm>
            <a:off x="3056951" y="82705"/>
            <a:ext cx="6806321" cy="2542808"/>
            <a:chOff x="1179732" y="896310"/>
            <a:chExt cx="9568419" cy="444719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2E7E2360-A3F4-8DFF-1449-18955D26D4B6}"/>
                </a:ext>
              </a:extLst>
            </p:cNvPr>
            <p:cNvGrpSpPr/>
            <p:nvPr/>
          </p:nvGrpSpPr>
          <p:grpSpPr>
            <a:xfrm>
              <a:off x="1179732" y="2253295"/>
              <a:ext cx="1723365" cy="2543287"/>
              <a:chOff x="136205" y="1173416"/>
              <a:chExt cx="1723365" cy="2543287"/>
            </a:xfrm>
          </p:grpSpPr>
          <p:pic>
            <p:nvPicPr>
              <p:cNvPr id="112" name="그래픽 111" descr="컴퓨터 단색으로 채워진">
                <a:extLst>
                  <a:ext uri="{FF2B5EF4-FFF2-40B4-BE49-F238E27FC236}">
                    <a16:creationId xmlns:a16="http://schemas.microsoft.com/office/drawing/2014/main" id="{0BF2A8DC-0918-6272-D094-9EA577129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9200" y="1173416"/>
                <a:ext cx="1317374" cy="1317374"/>
              </a:xfrm>
              <a:prstGeom prst="rect">
                <a:avLst/>
              </a:prstGeom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90B12CF-9061-7838-B050-9EC3ED78D150}"/>
                  </a:ext>
                </a:extLst>
              </p:cNvPr>
              <p:cNvSpPr txBox="1"/>
              <p:nvPr/>
            </p:nvSpPr>
            <p:spPr>
              <a:xfrm>
                <a:off x="136205" y="2747799"/>
                <a:ext cx="1723365" cy="968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/>
                  <a:t>개발 환경 구축</a:t>
                </a: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7016B987-520E-FA30-C63D-4C2EE39667ED}"/>
                </a:ext>
              </a:extLst>
            </p:cNvPr>
            <p:cNvGrpSpPr/>
            <p:nvPr/>
          </p:nvGrpSpPr>
          <p:grpSpPr>
            <a:xfrm>
              <a:off x="4175153" y="911957"/>
              <a:ext cx="2781991" cy="2037909"/>
              <a:chOff x="1940235" y="1192536"/>
              <a:chExt cx="2781991" cy="2037909"/>
            </a:xfrm>
          </p:grpSpPr>
          <p:pic>
            <p:nvPicPr>
              <p:cNvPr id="110" name="그래픽 109" descr="이미지 단색으로 채워진">
                <a:extLst>
                  <a:ext uri="{FF2B5EF4-FFF2-40B4-BE49-F238E27FC236}">
                    <a16:creationId xmlns:a16="http://schemas.microsoft.com/office/drawing/2014/main" id="{4BBCB599-DD57-7BFA-9716-2DA919AA30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70402" y="1192536"/>
                <a:ext cx="1341338" cy="1341338"/>
              </a:xfrm>
              <a:prstGeom prst="rect">
                <a:avLst/>
              </a:prstGeom>
            </p:spPr>
          </p:pic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174C84E-B2AB-915C-194B-781006AD128C}"/>
                  </a:ext>
                </a:extLst>
              </p:cNvPr>
              <p:cNvSpPr txBox="1"/>
              <p:nvPr/>
            </p:nvSpPr>
            <p:spPr>
              <a:xfrm>
                <a:off x="1940235" y="2665251"/>
                <a:ext cx="2781991" cy="565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/>
                  <a:t>빛 번짐 데이터 수집</a:t>
                </a: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3C065D37-6562-04EB-CAD5-71A940091012}"/>
                </a:ext>
              </a:extLst>
            </p:cNvPr>
            <p:cNvGrpSpPr/>
            <p:nvPr/>
          </p:nvGrpSpPr>
          <p:grpSpPr>
            <a:xfrm>
              <a:off x="7348040" y="896310"/>
              <a:ext cx="3400111" cy="2081464"/>
              <a:chOff x="3670241" y="950255"/>
              <a:chExt cx="3400111" cy="2081464"/>
            </a:xfrm>
          </p:grpSpPr>
          <p:pic>
            <p:nvPicPr>
              <p:cNvPr id="108" name="그래픽 107" descr="막대 그래프 상향 추세 윤곽선">
                <a:extLst>
                  <a:ext uri="{FF2B5EF4-FFF2-40B4-BE49-F238E27FC236}">
                    <a16:creationId xmlns:a16="http://schemas.microsoft.com/office/drawing/2014/main" id="{3B746096-AEC7-4FA9-39B3-9EFC12809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231536" y="950255"/>
                <a:ext cx="1404671" cy="1404671"/>
              </a:xfrm>
              <a:prstGeom prst="rect">
                <a:avLst/>
              </a:prstGeom>
            </p:spPr>
          </p:pic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5308B45-61EF-09E3-FF3D-54E48091FF94}"/>
                  </a:ext>
                </a:extLst>
              </p:cNvPr>
              <p:cNvSpPr txBox="1"/>
              <p:nvPr/>
            </p:nvSpPr>
            <p:spPr>
              <a:xfrm>
                <a:off x="3670241" y="2466525"/>
                <a:ext cx="3400111" cy="565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/>
                  <a:t>빛 번짐 최소화 인공지능</a:t>
                </a: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500E71DE-8347-8D4E-09D9-6B8BA84B1CBB}"/>
                </a:ext>
              </a:extLst>
            </p:cNvPr>
            <p:cNvGrpSpPr/>
            <p:nvPr/>
          </p:nvGrpSpPr>
          <p:grpSpPr>
            <a:xfrm>
              <a:off x="7361200" y="3605923"/>
              <a:ext cx="2922074" cy="1728867"/>
              <a:chOff x="6506940" y="926006"/>
              <a:chExt cx="2922074" cy="1728867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C1426ABA-5F33-35EB-6193-FF312E683275}"/>
                  </a:ext>
                </a:extLst>
              </p:cNvPr>
              <p:cNvGrpSpPr/>
              <p:nvPr/>
            </p:nvGrpSpPr>
            <p:grpSpPr>
              <a:xfrm>
                <a:off x="6506940" y="926006"/>
                <a:ext cx="2601297" cy="924882"/>
                <a:chOff x="6091445" y="926006"/>
                <a:chExt cx="2601297" cy="924882"/>
              </a:xfrm>
            </p:grpSpPr>
            <p:pic>
              <p:nvPicPr>
                <p:cNvPr id="106" name="그래픽 105" descr="달 단색으로 채워진">
                  <a:extLst>
                    <a:ext uri="{FF2B5EF4-FFF2-40B4-BE49-F238E27FC236}">
                      <a16:creationId xmlns:a16="http://schemas.microsoft.com/office/drawing/2014/main" id="{F55904A6-809B-E3A9-0E0A-1CAC72C0C7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1445" y="92600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07" name="그래픽 106" descr="일 단색으로 채워진">
                  <a:extLst>
                    <a:ext uri="{FF2B5EF4-FFF2-40B4-BE49-F238E27FC236}">
                      <a16:creationId xmlns:a16="http://schemas.microsoft.com/office/drawing/2014/main" id="{7DC557D1-0670-6105-6F4B-D79900101F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78342" y="936487"/>
                  <a:ext cx="914400" cy="914401"/>
                </a:xfrm>
                <a:prstGeom prst="rect">
                  <a:avLst/>
                </a:prstGeom>
              </p:spPr>
            </p:pic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7ED60E6-8289-5A71-FC57-B09D03F7703D}"/>
                  </a:ext>
                </a:extLst>
              </p:cNvPr>
              <p:cNvSpPr txBox="1"/>
              <p:nvPr/>
            </p:nvSpPr>
            <p:spPr>
              <a:xfrm>
                <a:off x="6777785" y="2089680"/>
                <a:ext cx="2651229" cy="565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/>
                  <a:t>밤낮전환 인공지능</a:t>
                </a: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2A9CCE7-5C13-6091-A364-2EEECA39117B}"/>
                </a:ext>
              </a:extLst>
            </p:cNvPr>
            <p:cNvSpPr txBox="1"/>
            <p:nvPr/>
          </p:nvSpPr>
          <p:spPr>
            <a:xfrm>
              <a:off x="6367853" y="2929488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D02E2EFF-4448-78C7-D16C-596A34CCD5D0}"/>
                </a:ext>
              </a:extLst>
            </p:cNvPr>
            <p:cNvGrpSpPr/>
            <p:nvPr/>
          </p:nvGrpSpPr>
          <p:grpSpPr>
            <a:xfrm>
              <a:off x="3914672" y="3325534"/>
              <a:ext cx="2651229" cy="2017973"/>
              <a:chOff x="1728423" y="773621"/>
              <a:chExt cx="2651229" cy="2017973"/>
            </a:xfrm>
          </p:grpSpPr>
          <p:pic>
            <p:nvPicPr>
              <p:cNvPr id="102" name="그래픽 101" descr="이미지 단색으로 채워진">
                <a:extLst>
                  <a:ext uri="{FF2B5EF4-FFF2-40B4-BE49-F238E27FC236}">
                    <a16:creationId xmlns:a16="http://schemas.microsoft.com/office/drawing/2014/main" id="{67495B9D-EFAB-93CF-4407-98F053AD5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0696" y="773621"/>
                <a:ext cx="1341339" cy="1341338"/>
              </a:xfrm>
              <a:prstGeom prst="rect">
                <a:avLst/>
              </a:prstGeom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4BAB0B1-EFF8-A585-1AF8-6959DB60D98C}"/>
                  </a:ext>
                </a:extLst>
              </p:cNvPr>
              <p:cNvSpPr txBox="1"/>
              <p:nvPr/>
            </p:nvSpPr>
            <p:spPr>
              <a:xfrm>
                <a:off x="1728423" y="2226400"/>
                <a:ext cx="2651229" cy="565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/>
                  <a:t>밤 낮</a:t>
                </a:r>
                <a:r>
                  <a:rPr lang="en-US" altLang="ko-KR" sz="1500" dirty="0"/>
                  <a:t> </a:t>
                </a:r>
                <a:r>
                  <a:rPr lang="ko-KR" altLang="en-US" sz="1500" dirty="0"/>
                  <a:t>데이터 수집</a:t>
                </a:r>
              </a:p>
            </p:txBody>
          </p:sp>
        </p:grpSp>
        <p:pic>
          <p:nvPicPr>
            <p:cNvPr id="97" name="그래픽 96" descr="오른쪽 화살표 단색으로 채워진">
              <a:extLst>
                <a:ext uri="{FF2B5EF4-FFF2-40B4-BE49-F238E27FC236}">
                  <a16:creationId xmlns:a16="http://schemas.microsoft.com/office/drawing/2014/main" id="{097CC58B-C38D-0D37-BDD1-0F0E37372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9759689">
              <a:off x="2924608" y="1908696"/>
              <a:ext cx="914400" cy="914399"/>
            </a:xfrm>
            <a:prstGeom prst="rect">
              <a:avLst/>
            </a:prstGeom>
          </p:spPr>
        </p:pic>
        <p:pic>
          <p:nvPicPr>
            <p:cNvPr id="98" name="그래픽 97" descr="오른쪽 화살표 단색으로 채워진">
              <a:extLst>
                <a:ext uri="{FF2B5EF4-FFF2-40B4-BE49-F238E27FC236}">
                  <a16:creationId xmlns:a16="http://schemas.microsoft.com/office/drawing/2014/main" id="{0D2227F6-4A4C-1250-E519-10F42FA2B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240295">
              <a:off x="2985297" y="3113469"/>
              <a:ext cx="914400" cy="914399"/>
            </a:xfrm>
            <a:prstGeom prst="rect">
              <a:avLst/>
            </a:prstGeom>
          </p:spPr>
        </p:pic>
        <p:pic>
          <p:nvPicPr>
            <p:cNvPr id="99" name="그래픽 98" descr="오른쪽 화살표 단색으로 채워진">
              <a:extLst>
                <a:ext uri="{FF2B5EF4-FFF2-40B4-BE49-F238E27FC236}">
                  <a16:creationId xmlns:a16="http://schemas.microsoft.com/office/drawing/2014/main" id="{795B1BEA-86B0-88F0-C00A-36005AD70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222174" y="1598645"/>
              <a:ext cx="914400" cy="914400"/>
            </a:xfrm>
            <a:prstGeom prst="rect">
              <a:avLst/>
            </a:prstGeom>
          </p:spPr>
        </p:pic>
        <p:pic>
          <p:nvPicPr>
            <p:cNvPr id="100" name="그래픽 99" descr="오른쪽 화살표 단색으로 채워진">
              <a:extLst>
                <a:ext uri="{FF2B5EF4-FFF2-40B4-BE49-F238E27FC236}">
                  <a16:creationId xmlns:a16="http://schemas.microsoft.com/office/drawing/2014/main" id="{2560B902-18B6-E066-FA26-A8BAAFFC6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96698" y="3658745"/>
              <a:ext cx="914400" cy="914399"/>
            </a:xfrm>
            <a:prstGeom prst="rect">
              <a:avLst/>
            </a:prstGeom>
          </p:spPr>
        </p:pic>
        <p:sp>
          <p:nvSpPr>
            <p:cNvPr id="101" name="화살표: 오른쪽 100">
              <a:extLst>
                <a:ext uri="{FF2B5EF4-FFF2-40B4-BE49-F238E27FC236}">
                  <a16:creationId xmlns:a16="http://schemas.microsoft.com/office/drawing/2014/main" id="{1D7C16F4-EE15-7B1A-BE7D-A33BA33F45DF}"/>
                </a:ext>
              </a:extLst>
            </p:cNvPr>
            <p:cNvSpPr/>
            <p:nvPr/>
          </p:nvSpPr>
          <p:spPr>
            <a:xfrm>
              <a:off x="8337682" y="3972296"/>
              <a:ext cx="550607" cy="3122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9954D72-16A8-D553-5F80-74C80FD61231}"/>
              </a:ext>
            </a:extLst>
          </p:cNvPr>
          <p:cNvSpPr/>
          <p:nvPr/>
        </p:nvSpPr>
        <p:spPr>
          <a:xfrm>
            <a:off x="7468502" y="82705"/>
            <a:ext cx="2281739" cy="13154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슬라이드 번호 개체 틀 2">
            <a:extLst>
              <a:ext uri="{FF2B5EF4-FFF2-40B4-BE49-F238E27FC236}">
                <a16:creationId xmlns:a16="http://schemas.microsoft.com/office/drawing/2014/main" id="{633CD182-7265-CF22-D71B-E2B00323A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12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1ED139-328D-4057-A6B2-01966F2697D0}"/>
              </a:ext>
            </a:extLst>
          </p:cNvPr>
          <p:cNvSpPr txBox="1"/>
          <p:nvPr/>
        </p:nvSpPr>
        <p:spPr>
          <a:xfrm>
            <a:off x="1649465" y="763127"/>
            <a:ext cx="2199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데이터 학습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81FF58-5B92-4EF7-804E-87F4BE398DAD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6F0CC8-57D3-45A4-9C1A-946F09B4AC61}"/>
              </a:ext>
            </a:extLst>
          </p:cNvPr>
          <p:cNvSpPr/>
          <p:nvPr/>
        </p:nvSpPr>
        <p:spPr>
          <a:xfrm>
            <a:off x="411982" y="160773"/>
            <a:ext cx="1233938" cy="59106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89039E-4C93-472D-89E9-8F00094A1E41}"/>
              </a:ext>
            </a:extLst>
          </p:cNvPr>
          <p:cNvSpPr txBox="1"/>
          <p:nvPr/>
        </p:nvSpPr>
        <p:spPr>
          <a:xfrm>
            <a:off x="265233" y="233134"/>
            <a:ext cx="18487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 번짐 구현 상세 설명 </a:t>
            </a:r>
          </a:p>
        </p:txBody>
      </p:sp>
      <p:grpSp>
        <p:nvGrpSpPr>
          <p:cNvPr id="98" name="그룹 97"/>
          <p:cNvGrpSpPr/>
          <p:nvPr/>
        </p:nvGrpSpPr>
        <p:grpSpPr>
          <a:xfrm>
            <a:off x="4408540" y="2180284"/>
            <a:ext cx="3436850" cy="1824415"/>
            <a:chOff x="1999974" y="3842105"/>
            <a:chExt cx="3436850" cy="1824415"/>
          </a:xfrm>
        </p:grpSpPr>
        <p:grpSp>
          <p:nvGrpSpPr>
            <p:cNvPr id="72" name="그룹 71"/>
            <p:cNvGrpSpPr/>
            <p:nvPr/>
          </p:nvGrpSpPr>
          <p:grpSpPr>
            <a:xfrm>
              <a:off x="1999974" y="4016196"/>
              <a:ext cx="563979" cy="1481070"/>
              <a:chOff x="2006767" y="4016196"/>
              <a:chExt cx="557186" cy="1481070"/>
            </a:xfrm>
          </p:grpSpPr>
          <p:cxnSp>
            <p:nvCxnSpPr>
              <p:cNvPr id="63" name="직선 연결선 62"/>
              <p:cNvCxnSpPr>
                <a:endCxn id="47" idx="2"/>
              </p:cNvCxnSpPr>
              <p:nvPr/>
            </p:nvCxnSpPr>
            <p:spPr>
              <a:xfrm flipV="1">
                <a:off x="2006767" y="4016196"/>
                <a:ext cx="557186" cy="7990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>
                <a:endCxn id="53" idx="2"/>
              </p:cNvCxnSpPr>
              <p:nvPr/>
            </p:nvCxnSpPr>
            <p:spPr>
              <a:xfrm flipV="1">
                <a:off x="2006767" y="4509886"/>
                <a:ext cx="557186" cy="3053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>
                <a:endCxn id="54" idx="2"/>
              </p:cNvCxnSpPr>
              <p:nvPr/>
            </p:nvCxnSpPr>
            <p:spPr>
              <a:xfrm>
                <a:off x="2006767" y="4815244"/>
                <a:ext cx="557186" cy="188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>
                <a:endCxn id="55" idx="2"/>
              </p:cNvCxnSpPr>
              <p:nvPr/>
            </p:nvCxnSpPr>
            <p:spPr>
              <a:xfrm>
                <a:off x="2006767" y="4815244"/>
                <a:ext cx="557186" cy="6820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그룹 157"/>
            <p:cNvGrpSpPr/>
            <p:nvPr/>
          </p:nvGrpSpPr>
          <p:grpSpPr>
            <a:xfrm>
              <a:off x="2563953" y="3842105"/>
              <a:ext cx="2249877" cy="1824415"/>
              <a:chOff x="2809165" y="3841124"/>
              <a:chExt cx="2249877" cy="1824415"/>
            </a:xfrm>
          </p:grpSpPr>
          <p:grpSp>
            <p:nvGrpSpPr>
              <p:cNvPr id="56" name="그룹 55"/>
              <p:cNvGrpSpPr/>
              <p:nvPr/>
            </p:nvGrpSpPr>
            <p:grpSpPr>
              <a:xfrm>
                <a:off x="2809165" y="3845961"/>
                <a:ext cx="313346" cy="1819578"/>
                <a:chOff x="3317878" y="3776293"/>
                <a:chExt cx="313346" cy="1819578"/>
              </a:xfrm>
            </p:grpSpPr>
            <p:sp>
              <p:nvSpPr>
                <p:cNvPr id="47" name="타원 46"/>
                <p:cNvSpPr/>
                <p:nvPr/>
              </p:nvSpPr>
              <p:spPr>
                <a:xfrm>
                  <a:off x="3317878" y="377629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/>
                <p:cNvSpPr/>
                <p:nvPr/>
              </p:nvSpPr>
              <p:spPr>
                <a:xfrm>
                  <a:off x="3317878" y="426998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/>
                <p:cNvSpPr/>
                <p:nvPr/>
              </p:nvSpPr>
              <p:spPr>
                <a:xfrm>
                  <a:off x="3317878" y="476367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/>
                <p:cNvSpPr/>
                <p:nvPr/>
              </p:nvSpPr>
              <p:spPr>
                <a:xfrm>
                  <a:off x="3317878" y="525736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4745696" y="3841124"/>
                <a:ext cx="313346" cy="1819578"/>
                <a:chOff x="3317878" y="3776293"/>
                <a:chExt cx="313346" cy="1819578"/>
              </a:xfrm>
            </p:grpSpPr>
            <p:sp>
              <p:nvSpPr>
                <p:cNvPr id="74" name="타원 73"/>
                <p:cNvSpPr/>
                <p:nvPr/>
              </p:nvSpPr>
              <p:spPr>
                <a:xfrm>
                  <a:off x="3317878" y="377629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/>
                <p:cNvSpPr/>
                <p:nvPr/>
              </p:nvSpPr>
              <p:spPr>
                <a:xfrm>
                  <a:off x="3317878" y="426998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타원 75"/>
                <p:cNvSpPr/>
                <p:nvPr/>
              </p:nvSpPr>
              <p:spPr>
                <a:xfrm>
                  <a:off x="3317878" y="476367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/>
                <p:cNvSpPr/>
                <p:nvPr/>
              </p:nvSpPr>
              <p:spPr>
                <a:xfrm>
                  <a:off x="3317878" y="5257363"/>
                  <a:ext cx="313346" cy="3385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2" name="그룹 111"/>
            <p:cNvGrpSpPr/>
            <p:nvPr/>
          </p:nvGrpSpPr>
          <p:grpSpPr>
            <a:xfrm>
              <a:off x="2877299" y="4011359"/>
              <a:ext cx="1623185" cy="1485907"/>
              <a:chOff x="2877299" y="4011359"/>
              <a:chExt cx="1623185" cy="1485907"/>
            </a:xfrm>
          </p:grpSpPr>
          <p:cxnSp>
            <p:nvCxnSpPr>
              <p:cNvPr id="79" name="직선 연결선 78"/>
              <p:cNvCxnSpPr>
                <a:stCxn id="47" idx="6"/>
                <a:endCxn id="74" idx="2"/>
              </p:cNvCxnSpPr>
              <p:nvPr/>
            </p:nvCxnSpPr>
            <p:spPr>
              <a:xfrm flipV="1">
                <a:off x="2877299" y="4011359"/>
                <a:ext cx="1623185" cy="48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>
                <a:stCxn id="53" idx="6"/>
                <a:endCxn id="75" idx="2"/>
              </p:cNvCxnSpPr>
              <p:nvPr/>
            </p:nvCxnSpPr>
            <p:spPr>
              <a:xfrm flipV="1">
                <a:off x="2877299" y="4505049"/>
                <a:ext cx="1623185" cy="48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>
                <a:stCxn id="54" idx="6"/>
                <a:endCxn id="76" idx="2"/>
              </p:cNvCxnSpPr>
              <p:nvPr/>
            </p:nvCxnSpPr>
            <p:spPr>
              <a:xfrm flipV="1">
                <a:off x="2877299" y="4998739"/>
                <a:ext cx="1623185" cy="48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>
                <a:stCxn id="55" idx="6"/>
                <a:endCxn id="77" idx="2"/>
              </p:cNvCxnSpPr>
              <p:nvPr/>
            </p:nvCxnSpPr>
            <p:spPr>
              <a:xfrm flipV="1">
                <a:off x="2877299" y="5492429"/>
                <a:ext cx="1623185" cy="48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>
                <a:stCxn id="47" idx="6"/>
                <a:endCxn id="75" idx="2"/>
              </p:cNvCxnSpPr>
              <p:nvPr/>
            </p:nvCxnSpPr>
            <p:spPr>
              <a:xfrm>
                <a:off x="2877299" y="4016196"/>
                <a:ext cx="1623185" cy="488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>
                <a:stCxn id="47" idx="6"/>
                <a:endCxn id="76" idx="2"/>
              </p:cNvCxnSpPr>
              <p:nvPr/>
            </p:nvCxnSpPr>
            <p:spPr>
              <a:xfrm>
                <a:off x="2877299" y="4016196"/>
                <a:ext cx="1623185" cy="9825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>
                <a:stCxn id="47" idx="6"/>
                <a:endCxn id="77" idx="2"/>
              </p:cNvCxnSpPr>
              <p:nvPr/>
            </p:nvCxnSpPr>
            <p:spPr>
              <a:xfrm>
                <a:off x="2877299" y="4016196"/>
                <a:ext cx="1623185" cy="14762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>
                <a:stCxn id="53" idx="6"/>
                <a:endCxn id="74" idx="2"/>
              </p:cNvCxnSpPr>
              <p:nvPr/>
            </p:nvCxnSpPr>
            <p:spPr>
              <a:xfrm flipV="1">
                <a:off x="2877299" y="4011359"/>
                <a:ext cx="1623185" cy="4985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>
                <a:stCxn id="53" idx="6"/>
                <a:endCxn id="76" idx="2"/>
              </p:cNvCxnSpPr>
              <p:nvPr/>
            </p:nvCxnSpPr>
            <p:spPr>
              <a:xfrm>
                <a:off x="2877299" y="4509886"/>
                <a:ext cx="1623185" cy="488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/>
              <p:cNvCxnSpPr>
                <a:stCxn id="53" idx="6"/>
                <a:endCxn id="77" idx="2"/>
              </p:cNvCxnSpPr>
              <p:nvPr/>
            </p:nvCxnSpPr>
            <p:spPr>
              <a:xfrm>
                <a:off x="2877299" y="4509886"/>
                <a:ext cx="1623185" cy="9825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>
                <a:stCxn id="54" idx="6"/>
                <a:endCxn id="74" idx="2"/>
              </p:cNvCxnSpPr>
              <p:nvPr/>
            </p:nvCxnSpPr>
            <p:spPr>
              <a:xfrm flipV="1">
                <a:off x="2877299" y="4011359"/>
                <a:ext cx="1623185" cy="9922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>
                <a:stCxn id="54" idx="6"/>
                <a:endCxn id="75" idx="2"/>
              </p:cNvCxnSpPr>
              <p:nvPr/>
            </p:nvCxnSpPr>
            <p:spPr>
              <a:xfrm flipV="1">
                <a:off x="2877299" y="4505049"/>
                <a:ext cx="1623185" cy="4985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>
                <a:stCxn id="54" idx="6"/>
                <a:endCxn id="77" idx="2"/>
              </p:cNvCxnSpPr>
              <p:nvPr/>
            </p:nvCxnSpPr>
            <p:spPr>
              <a:xfrm>
                <a:off x="2877299" y="5003576"/>
                <a:ext cx="1623185" cy="488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>
                <a:stCxn id="55" idx="6"/>
                <a:endCxn id="74" idx="2"/>
              </p:cNvCxnSpPr>
              <p:nvPr/>
            </p:nvCxnSpPr>
            <p:spPr>
              <a:xfrm flipV="1">
                <a:off x="2877299" y="4011359"/>
                <a:ext cx="1623185" cy="14859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>
                <a:stCxn id="55" idx="6"/>
                <a:endCxn id="75" idx="2"/>
              </p:cNvCxnSpPr>
              <p:nvPr/>
            </p:nvCxnSpPr>
            <p:spPr>
              <a:xfrm flipV="1">
                <a:off x="2877299" y="4505049"/>
                <a:ext cx="1623185" cy="9922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>
                <a:stCxn id="55" idx="6"/>
                <a:endCxn id="76" idx="2"/>
              </p:cNvCxnSpPr>
              <p:nvPr/>
            </p:nvCxnSpPr>
            <p:spPr>
              <a:xfrm flipV="1">
                <a:off x="2877299" y="4998739"/>
                <a:ext cx="1623185" cy="4985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그룹 133"/>
            <p:cNvGrpSpPr/>
            <p:nvPr/>
          </p:nvGrpSpPr>
          <p:grpSpPr>
            <a:xfrm>
              <a:off x="4813830" y="4011359"/>
              <a:ext cx="622994" cy="1481070"/>
              <a:chOff x="4813830" y="4011359"/>
              <a:chExt cx="622994" cy="1481070"/>
            </a:xfrm>
          </p:grpSpPr>
          <p:cxnSp>
            <p:nvCxnSpPr>
              <p:cNvPr id="127" name="직선 연결선 126"/>
              <p:cNvCxnSpPr>
                <a:cxnSpLocks/>
                <a:stCxn id="74" idx="6"/>
              </p:cNvCxnSpPr>
              <p:nvPr/>
            </p:nvCxnSpPr>
            <p:spPr>
              <a:xfrm>
                <a:off x="4813830" y="4011359"/>
                <a:ext cx="622994" cy="7361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/>
              <p:cNvCxnSpPr>
                <a:cxnSpLocks/>
                <a:stCxn id="75" idx="6"/>
              </p:cNvCxnSpPr>
              <p:nvPr/>
            </p:nvCxnSpPr>
            <p:spPr>
              <a:xfrm>
                <a:off x="4813830" y="4505049"/>
                <a:ext cx="622994" cy="2424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>
                <a:cxnSpLocks/>
                <a:stCxn id="76" idx="6"/>
              </p:cNvCxnSpPr>
              <p:nvPr/>
            </p:nvCxnSpPr>
            <p:spPr>
              <a:xfrm flipV="1">
                <a:off x="4813830" y="4747469"/>
                <a:ext cx="622994" cy="2512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>
                <a:cxnSpLocks/>
                <a:stCxn id="77" idx="6"/>
              </p:cNvCxnSpPr>
              <p:nvPr/>
            </p:nvCxnSpPr>
            <p:spPr>
              <a:xfrm flipV="1">
                <a:off x="4813830" y="4747469"/>
                <a:ext cx="622994" cy="7449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직선 연결선 27"/>
            <p:cNvCxnSpPr>
              <a:cxnSpLocks/>
              <a:stCxn id="74" idx="6"/>
            </p:cNvCxnSpPr>
            <p:nvPr/>
          </p:nvCxnSpPr>
          <p:spPr>
            <a:xfrm>
              <a:off x="4813830" y="4011359"/>
              <a:ext cx="602154" cy="2203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cxnSpLocks/>
              <a:stCxn id="74" idx="6"/>
            </p:cNvCxnSpPr>
            <p:nvPr/>
          </p:nvCxnSpPr>
          <p:spPr>
            <a:xfrm>
              <a:off x="4813830" y="4011359"/>
              <a:ext cx="622992" cy="1242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cxnSpLocks/>
              <a:stCxn id="75" idx="6"/>
            </p:cNvCxnSpPr>
            <p:nvPr/>
          </p:nvCxnSpPr>
          <p:spPr>
            <a:xfrm flipV="1">
              <a:off x="4813830" y="4231682"/>
              <a:ext cx="602154" cy="2733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cxnSpLocks/>
              <a:stCxn id="75" idx="6"/>
            </p:cNvCxnSpPr>
            <p:nvPr/>
          </p:nvCxnSpPr>
          <p:spPr>
            <a:xfrm>
              <a:off x="4813830" y="4505049"/>
              <a:ext cx="622992" cy="7484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cxnSpLocks/>
              <a:stCxn id="76" idx="6"/>
            </p:cNvCxnSpPr>
            <p:nvPr/>
          </p:nvCxnSpPr>
          <p:spPr>
            <a:xfrm flipV="1">
              <a:off x="4813830" y="4231682"/>
              <a:ext cx="602154" cy="7670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cxnSpLocks/>
              <a:stCxn id="77" idx="6"/>
            </p:cNvCxnSpPr>
            <p:nvPr/>
          </p:nvCxnSpPr>
          <p:spPr>
            <a:xfrm flipV="1">
              <a:off x="4813830" y="5253545"/>
              <a:ext cx="622992" cy="238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cxnSpLocks/>
              <a:stCxn id="76" idx="6"/>
            </p:cNvCxnSpPr>
            <p:nvPr/>
          </p:nvCxnSpPr>
          <p:spPr>
            <a:xfrm>
              <a:off x="4813830" y="4998739"/>
              <a:ext cx="622992" cy="254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>
              <a:cxnSpLocks/>
              <a:stCxn id="77" idx="6"/>
            </p:cNvCxnSpPr>
            <p:nvPr/>
          </p:nvCxnSpPr>
          <p:spPr>
            <a:xfrm flipV="1">
              <a:off x="4813830" y="4231682"/>
              <a:ext cx="602154" cy="12607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>
              <a:cxnSpLocks/>
              <a:endCxn id="47" idx="2"/>
            </p:cNvCxnSpPr>
            <p:nvPr/>
          </p:nvCxnSpPr>
          <p:spPr>
            <a:xfrm flipV="1">
              <a:off x="1999974" y="4016196"/>
              <a:ext cx="563979" cy="485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>
              <a:cxnSpLocks/>
              <a:endCxn id="53" idx="2"/>
            </p:cNvCxnSpPr>
            <p:nvPr/>
          </p:nvCxnSpPr>
          <p:spPr>
            <a:xfrm>
              <a:off x="1999974" y="4064789"/>
              <a:ext cx="563979" cy="445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>
              <a:cxnSpLocks/>
              <a:endCxn id="54" idx="2"/>
            </p:cNvCxnSpPr>
            <p:nvPr/>
          </p:nvCxnSpPr>
          <p:spPr>
            <a:xfrm>
              <a:off x="1999974" y="4064789"/>
              <a:ext cx="563979" cy="9387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>
              <a:cxnSpLocks/>
              <a:endCxn id="55" idx="2"/>
            </p:cNvCxnSpPr>
            <p:nvPr/>
          </p:nvCxnSpPr>
          <p:spPr>
            <a:xfrm>
              <a:off x="1999974" y="4064789"/>
              <a:ext cx="563979" cy="14324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>
              <a:cxnSpLocks/>
              <a:endCxn id="55" idx="2"/>
            </p:cNvCxnSpPr>
            <p:nvPr/>
          </p:nvCxnSpPr>
          <p:spPr>
            <a:xfrm flipV="1">
              <a:off x="1999974" y="5497266"/>
              <a:ext cx="563979" cy="28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>
              <a:cxnSpLocks/>
              <a:endCxn id="54" idx="2"/>
            </p:cNvCxnSpPr>
            <p:nvPr/>
          </p:nvCxnSpPr>
          <p:spPr>
            <a:xfrm flipV="1">
              <a:off x="1999974" y="5003576"/>
              <a:ext cx="563979" cy="522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cxnSpLocks/>
              <a:endCxn id="53" idx="2"/>
            </p:cNvCxnSpPr>
            <p:nvPr/>
          </p:nvCxnSpPr>
          <p:spPr>
            <a:xfrm flipV="1">
              <a:off x="1999974" y="4509886"/>
              <a:ext cx="563979" cy="10159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>
              <a:cxnSpLocks/>
              <a:endCxn id="47" idx="2"/>
            </p:cNvCxnSpPr>
            <p:nvPr/>
          </p:nvCxnSpPr>
          <p:spPr>
            <a:xfrm flipV="1">
              <a:off x="1999974" y="4016196"/>
              <a:ext cx="563979" cy="1509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F9439C7F-F518-4A03-B7C1-4F5EAFA831C5}"/>
              </a:ext>
            </a:extLst>
          </p:cNvPr>
          <p:cNvSpPr/>
          <p:nvPr/>
        </p:nvSpPr>
        <p:spPr>
          <a:xfrm>
            <a:off x="3929248" y="2215173"/>
            <a:ext cx="433431" cy="4634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C75AA54-CA9B-4C68-9372-16C8F552DBA3}"/>
              </a:ext>
            </a:extLst>
          </p:cNvPr>
          <p:cNvSpPr/>
          <p:nvPr/>
        </p:nvSpPr>
        <p:spPr>
          <a:xfrm>
            <a:off x="3886529" y="2922383"/>
            <a:ext cx="433431" cy="4634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53DD9435-2600-48AA-876A-0C65A027CF53}"/>
              </a:ext>
            </a:extLst>
          </p:cNvPr>
          <p:cNvSpPr/>
          <p:nvPr/>
        </p:nvSpPr>
        <p:spPr>
          <a:xfrm>
            <a:off x="3916094" y="3617369"/>
            <a:ext cx="433431" cy="46347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EB34990A-E2C4-411D-B5CF-B2AD5CC4B24E}"/>
              </a:ext>
            </a:extLst>
          </p:cNvPr>
          <p:cNvSpPr/>
          <p:nvPr/>
        </p:nvSpPr>
        <p:spPr>
          <a:xfrm>
            <a:off x="7905118" y="2238946"/>
            <a:ext cx="433431" cy="4634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39CF111D-3C36-441C-BD11-22EDCDF9DC95}"/>
              </a:ext>
            </a:extLst>
          </p:cNvPr>
          <p:cNvSpPr/>
          <p:nvPr/>
        </p:nvSpPr>
        <p:spPr>
          <a:xfrm>
            <a:off x="7894059" y="2860752"/>
            <a:ext cx="433431" cy="4634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1260DD0E-8B09-4A36-97B7-EC4FE9BC134A}"/>
              </a:ext>
            </a:extLst>
          </p:cNvPr>
          <p:cNvSpPr/>
          <p:nvPr/>
        </p:nvSpPr>
        <p:spPr>
          <a:xfrm>
            <a:off x="7883568" y="3410210"/>
            <a:ext cx="433431" cy="46347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6620BB71-C657-4E95-B0CC-5FA18D127B6D}"/>
              </a:ext>
            </a:extLst>
          </p:cNvPr>
          <p:cNvGrpSpPr/>
          <p:nvPr/>
        </p:nvGrpSpPr>
        <p:grpSpPr>
          <a:xfrm>
            <a:off x="5448351" y="371633"/>
            <a:ext cx="5830767" cy="1602600"/>
            <a:chOff x="85908" y="3374327"/>
            <a:chExt cx="10734848" cy="258230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A455F3CC-B987-429D-B346-361017D8B820}"/>
                </a:ext>
              </a:extLst>
            </p:cNvPr>
            <p:cNvGrpSpPr/>
            <p:nvPr/>
          </p:nvGrpSpPr>
          <p:grpSpPr>
            <a:xfrm>
              <a:off x="3634274" y="3744433"/>
              <a:ext cx="7186482" cy="1796068"/>
              <a:chOff x="4586300" y="3880033"/>
              <a:chExt cx="7186482" cy="1796068"/>
            </a:xfrm>
          </p:grpSpPr>
          <p:pic>
            <p:nvPicPr>
              <p:cNvPr id="171" name="그래픽 170" descr="이미지 단색으로 채워진">
                <a:extLst>
                  <a:ext uri="{FF2B5EF4-FFF2-40B4-BE49-F238E27FC236}">
                    <a16:creationId xmlns:a16="http://schemas.microsoft.com/office/drawing/2014/main" id="{B2579184-09C6-4428-B51A-A2E3D171C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86300" y="3893088"/>
                <a:ext cx="1783013" cy="1783013"/>
              </a:xfrm>
              <a:prstGeom prst="rect">
                <a:avLst/>
              </a:prstGeom>
            </p:spPr>
          </p:pic>
          <p:pic>
            <p:nvPicPr>
              <p:cNvPr id="172" name="그래픽 171" descr="이미지 단색으로 채워진">
                <a:extLst>
                  <a:ext uri="{FF2B5EF4-FFF2-40B4-BE49-F238E27FC236}">
                    <a16:creationId xmlns:a16="http://schemas.microsoft.com/office/drawing/2014/main" id="{FC17ECFE-CB74-4E90-B94B-984ED2BC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22341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3" name="그래픽 172" descr="오른쪽 화살표 단색으로 채워진">
                <a:extLst>
                  <a:ext uri="{FF2B5EF4-FFF2-40B4-BE49-F238E27FC236}">
                    <a16:creationId xmlns:a16="http://schemas.microsoft.com/office/drawing/2014/main" id="{5B171D26-B143-4AB3-99D5-7C1157F115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8627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4" name="그래픽 173" descr="오른쪽 화살표 단색으로 채워진">
                <a:extLst>
                  <a:ext uri="{FF2B5EF4-FFF2-40B4-BE49-F238E27FC236}">
                    <a16:creationId xmlns:a16="http://schemas.microsoft.com/office/drawing/2014/main" id="{21A13088-2142-4829-BE62-EA009046E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56055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5" name="그래픽 174" descr="이미지 단색으로 채워진">
                <a:extLst>
                  <a:ext uri="{FF2B5EF4-FFF2-40B4-BE49-F238E27FC236}">
                    <a16:creationId xmlns:a16="http://schemas.microsoft.com/office/drawing/2014/main" id="{6B5F888C-AA4A-4A99-8343-B885E9815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89769" y="3880033"/>
                <a:ext cx="1783013" cy="1783013"/>
              </a:xfrm>
              <a:prstGeom prst="rect">
                <a:avLst/>
              </a:prstGeom>
            </p:spPr>
          </p:pic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85A7CBCE-5DC0-45F7-9C5C-B26B01EB9F77}"/>
                </a:ext>
              </a:extLst>
            </p:cNvPr>
            <p:cNvGrpSpPr/>
            <p:nvPr/>
          </p:nvGrpSpPr>
          <p:grpSpPr>
            <a:xfrm>
              <a:off x="85908" y="3374327"/>
              <a:ext cx="3494644" cy="2582302"/>
              <a:chOff x="-282985" y="3493443"/>
              <a:chExt cx="3494644" cy="2582302"/>
            </a:xfrm>
          </p:grpSpPr>
          <p:pic>
            <p:nvPicPr>
              <p:cNvPr id="169" name="그래픽 168" descr="이미지 단색으로 채워진">
                <a:extLst>
                  <a:ext uri="{FF2B5EF4-FFF2-40B4-BE49-F238E27FC236}">
                    <a16:creationId xmlns:a16="http://schemas.microsoft.com/office/drawing/2014/main" id="{11CE8E83-8A6E-4C38-A311-3D57620D0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282985" y="3493443"/>
                <a:ext cx="2582302" cy="2582302"/>
              </a:xfrm>
              <a:prstGeom prst="rect">
                <a:avLst/>
              </a:prstGeom>
            </p:spPr>
          </p:pic>
          <p:pic>
            <p:nvPicPr>
              <p:cNvPr id="170" name="그래픽 169" descr="오른쪽 화살표 단색으로 채워진">
                <a:extLst>
                  <a:ext uri="{FF2B5EF4-FFF2-40B4-BE49-F238E27FC236}">
                    <a16:creationId xmlns:a16="http://schemas.microsoft.com/office/drawing/2014/main" id="{0205F087-2DB3-4649-ABF9-FE2224978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97259" y="4294366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B0D6D49D-0A5A-400C-9D74-610DA836C4E8}"/>
              </a:ext>
            </a:extLst>
          </p:cNvPr>
          <p:cNvSpPr/>
          <p:nvPr/>
        </p:nvSpPr>
        <p:spPr>
          <a:xfrm>
            <a:off x="7150562" y="476801"/>
            <a:ext cx="4466543" cy="1441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실외, 옅은, 하늘, 교통이(가) 표시된 사진&#10;&#10;자동 생성된 설명">
            <a:extLst>
              <a:ext uri="{FF2B5EF4-FFF2-40B4-BE49-F238E27FC236}">
                <a16:creationId xmlns:a16="http://schemas.microsoft.com/office/drawing/2014/main" id="{D85FA1F5-C4FC-4252-9BDA-5BB784E1A5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59" y="2565162"/>
            <a:ext cx="1440000" cy="1080000"/>
          </a:xfrm>
          <a:prstGeom prst="rect">
            <a:avLst/>
          </a:prstGeom>
        </p:spPr>
      </p:pic>
      <p:pic>
        <p:nvPicPr>
          <p:cNvPr id="32" name="그림 31" descr="옅은, 밤, 어두운이(가) 표시된 사진&#10;&#10;자동 생성된 설명">
            <a:extLst>
              <a:ext uri="{FF2B5EF4-FFF2-40B4-BE49-F238E27FC236}">
                <a16:creationId xmlns:a16="http://schemas.microsoft.com/office/drawing/2014/main" id="{4BC95E9D-D062-4001-8BBF-47D863488C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0" y="2531142"/>
            <a:ext cx="1440000" cy="1080000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2684DF8-1BBF-455F-8B6F-1DDFC0C13022}"/>
              </a:ext>
            </a:extLst>
          </p:cNvPr>
          <p:cNvCxnSpPr>
            <a:stCxn id="29" idx="3"/>
            <a:endCxn id="9" idx="2"/>
          </p:cNvCxnSpPr>
          <p:nvPr/>
        </p:nvCxnSpPr>
        <p:spPr>
          <a:xfrm flipV="1">
            <a:off x="2927259" y="2446912"/>
            <a:ext cx="1001989" cy="65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7AC9925-C698-48DA-80DA-4E405203464D}"/>
              </a:ext>
            </a:extLst>
          </p:cNvPr>
          <p:cNvCxnSpPr>
            <a:stCxn id="29" idx="3"/>
            <a:endCxn id="117" idx="2"/>
          </p:cNvCxnSpPr>
          <p:nvPr/>
        </p:nvCxnSpPr>
        <p:spPr>
          <a:xfrm>
            <a:off x="2927259" y="3105162"/>
            <a:ext cx="959270" cy="4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8B26A5F-B740-4392-96EA-DED06916754C}"/>
              </a:ext>
            </a:extLst>
          </p:cNvPr>
          <p:cNvCxnSpPr>
            <a:stCxn id="29" idx="3"/>
            <a:endCxn id="118" idx="2"/>
          </p:cNvCxnSpPr>
          <p:nvPr/>
        </p:nvCxnSpPr>
        <p:spPr>
          <a:xfrm>
            <a:off x="2927259" y="3105162"/>
            <a:ext cx="988835" cy="74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AEB33C8-336C-49DE-A023-272D10703049}"/>
              </a:ext>
            </a:extLst>
          </p:cNvPr>
          <p:cNvCxnSpPr>
            <a:stCxn id="120" idx="6"/>
            <a:endCxn id="32" idx="1"/>
          </p:cNvCxnSpPr>
          <p:nvPr/>
        </p:nvCxnSpPr>
        <p:spPr>
          <a:xfrm>
            <a:off x="8338549" y="2470685"/>
            <a:ext cx="923651" cy="600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00F4EE5-34B0-4F8D-8DFD-8981B5945171}"/>
              </a:ext>
            </a:extLst>
          </p:cNvPr>
          <p:cNvCxnSpPr>
            <a:stCxn id="121" idx="6"/>
            <a:endCxn id="32" idx="1"/>
          </p:cNvCxnSpPr>
          <p:nvPr/>
        </p:nvCxnSpPr>
        <p:spPr>
          <a:xfrm flipV="1">
            <a:off x="8327490" y="3071142"/>
            <a:ext cx="934710" cy="2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51D0C7E-0363-4F87-B40A-5AD993ABCEC5}"/>
              </a:ext>
            </a:extLst>
          </p:cNvPr>
          <p:cNvCxnSpPr>
            <a:stCxn id="122" idx="6"/>
            <a:endCxn id="32" idx="1"/>
          </p:cNvCxnSpPr>
          <p:nvPr/>
        </p:nvCxnSpPr>
        <p:spPr>
          <a:xfrm flipV="1">
            <a:off x="8316999" y="3071142"/>
            <a:ext cx="945201" cy="570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9EF9225-715B-47D9-A3F3-EAD3AB6C2F64}"/>
              </a:ext>
            </a:extLst>
          </p:cNvPr>
          <p:cNvSpPr txBox="1"/>
          <p:nvPr/>
        </p:nvSpPr>
        <p:spPr>
          <a:xfrm>
            <a:off x="1913947" y="3689022"/>
            <a:ext cx="100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512</a:t>
            </a:r>
            <a:endParaRPr lang="ko-KR" altLang="en-US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786B0BF-F541-45CE-BDA7-3F41EEA7F5AD}"/>
              </a:ext>
            </a:extLst>
          </p:cNvPr>
          <p:cNvSpPr txBox="1"/>
          <p:nvPr/>
        </p:nvSpPr>
        <p:spPr>
          <a:xfrm>
            <a:off x="9711485" y="3711515"/>
            <a:ext cx="100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512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C998F2-AD75-4388-B4C9-12043F5E286F}"/>
              </a:ext>
            </a:extLst>
          </p:cNvPr>
          <p:cNvSpPr txBox="1"/>
          <p:nvPr/>
        </p:nvSpPr>
        <p:spPr>
          <a:xfrm>
            <a:off x="837809" y="2902283"/>
            <a:ext cx="67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384</a:t>
            </a:r>
            <a:endParaRPr lang="ko-KR" alt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E597087-C168-410D-A410-068AC545F995}"/>
              </a:ext>
            </a:extLst>
          </p:cNvPr>
          <p:cNvSpPr txBox="1"/>
          <p:nvPr/>
        </p:nvSpPr>
        <p:spPr>
          <a:xfrm>
            <a:off x="10679895" y="2886476"/>
            <a:ext cx="67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384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F98BD5-A6CE-4DA8-B3AD-C819119A25A3}"/>
              </a:ext>
            </a:extLst>
          </p:cNvPr>
          <p:cNvSpPr txBox="1"/>
          <p:nvPr/>
        </p:nvSpPr>
        <p:spPr>
          <a:xfrm>
            <a:off x="1399219" y="4662366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축소 후 신경망을 통해 이미지를 학습하고 특징을 추출해서 원하는 특징에 원하는 가중치를 적용시켜서 원하는 이미지를 추출하는 과정을 거침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사용하는 기법으로 </a:t>
            </a:r>
            <a:r>
              <a:rPr lang="en-US" altLang="ko-KR" dirty="0"/>
              <a:t>CNN</a:t>
            </a:r>
            <a:r>
              <a:rPr lang="ko-KR" altLang="en-US" dirty="0"/>
              <a:t>을 선정함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ADDCA-2E80-4C16-BDDE-94A725D35943}"/>
              </a:ext>
            </a:extLst>
          </p:cNvPr>
          <p:cNvSpPr txBox="1"/>
          <p:nvPr/>
        </p:nvSpPr>
        <p:spPr>
          <a:xfrm>
            <a:off x="3714591" y="1779721"/>
            <a:ext cx="97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입력층</a:t>
            </a:r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2BDD87-00C2-41B5-8654-5167FB7CC696}"/>
              </a:ext>
            </a:extLst>
          </p:cNvPr>
          <p:cNvSpPr txBox="1"/>
          <p:nvPr/>
        </p:nvSpPr>
        <p:spPr>
          <a:xfrm>
            <a:off x="5661687" y="1799629"/>
            <a:ext cx="97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은닉층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0829ACD-05ED-40A4-8C90-2781C6A7DBBE}"/>
              </a:ext>
            </a:extLst>
          </p:cNvPr>
          <p:cNvSpPr txBox="1"/>
          <p:nvPr/>
        </p:nvSpPr>
        <p:spPr>
          <a:xfrm>
            <a:off x="7634662" y="1794009"/>
            <a:ext cx="97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출력층</a:t>
            </a:r>
            <a:endParaRPr lang="ko-KR" altLang="en-US" dirty="0"/>
          </a:p>
        </p:txBody>
      </p:sp>
      <p:sp>
        <p:nvSpPr>
          <p:cNvPr id="104" name="슬라이드 번호 개체 틀 2">
            <a:extLst>
              <a:ext uri="{FF2B5EF4-FFF2-40B4-BE49-F238E27FC236}">
                <a16:creationId xmlns:a16="http://schemas.microsoft.com/office/drawing/2014/main" id="{99D6A530-DA19-75F7-FD87-3F5F1F46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13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32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CDF121-2349-43B9-A702-C2AF6CA6A3F7}"/>
              </a:ext>
            </a:extLst>
          </p:cNvPr>
          <p:cNvSpPr txBox="1"/>
          <p:nvPr/>
        </p:nvSpPr>
        <p:spPr>
          <a:xfrm>
            <a:off x="649783" y="691131"/>
            <a:ext cx="6370874" cy="49244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 </a:t>
            </a:r>
            <a:r>
              <a:rPr lang="ko-KR" altLang="en-US" sz="2400" b="1" dirty="0"/>
              <a:t>다른 신경망 말고 </a:t>
            </a:r>
            <a:r>
              <a:rPr lang="en-US" altLang="ko-KR" sz="2400" b="1" dirty="0"/>
              <a:t>CNN</a:t>
            </a:r>
            <a:r>
              <a:rPr lang="ko-KR" altLang="en-US" sz="2400" b="1" dirty="0"/>
              <a:t> 사용 이유 </a:t>
            </a:r>
            <a:r>
              <a:rPr lang="en-US" altLang="ko-KR" sz="2400" b="1" dirty="0"/>
              <a:t>:</a:t>
            </a:r>
          </a:p>
          <a:p>
            <a:endParaRPr lang="en-US" altLang="ko-KR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/>
              <a:t>DNN</a:t>
            </a:r>
            <a:r>
              <a:rPr lang="en-US" altLang="ko-KR" sz="2000" dirty="0"/>
              <a:t>(</a:t>
            </a:r>
            <a:r>
              <a:rPr lang="ko-KR" altLang="en-US" sz="2000" dirty="0"/>
              <a:t>심층신경망 </a:t>
            </a:r>
            <a:r>
              <a:rPr lang="en-US" altLang="ko-KR" sz="2000" dirty="0"/>
              <a:t>: Deep</a:t>
            </a:r>
            <a:r>
              <a:rPr lang="ko-KR" altLang="en-US" sz="2000" dirty="0"/>
              <a:t> </a:t>
            </a:r>
            <a:r>
              <a:rPr lang="en-US" altLang="ko-KR" sz="2000" dirty="0"/>
              <a:t>Neural</a:t>
            </a:r>
            <a:r>
              <a:rPr lang="ko-KR" altLang="en-US" sz="2000" dirty="0"/>
              <a:t> </a:t>
            </a:r>
            <a:r>
              <a:rPr lang="en-US" altLang="ko-KR" sz="2000" dirty="0"/>
              <a:t>Network)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sz="20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⦊ 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데이터 자체적인 특징만을 가지고 학습하는 신경망</a:t>
            </a:r>
            <a:endParaRPr lang="en-US" altLang="ko-KR" kern="0" dirty="0">
              <a:solidFill>
                <a:srgbClr val="000000"/>
              </a:solidFill>
              <a:ea typeface="함초롬바탕" panose="02030504000101010101" pitchFamily="18" charset="-127"/>
            </a:endParaRPr>
          </a:p>
          <a:p>
            <a:r>
              <a:rPr lang="en-US" altLang="ko-KR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    </a:t>
            </a:r>
            <a:r>
              <a:rPr lang="ko-KR" altLang="en-US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합성곱을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통해 데이터의 특징 뿐만 아니라 패턴까지 </a:t>
            </a:r>
            <a:endParaRPr lang="en-US" altLang="ko-KR" kern="0" dirty="0">
              <a:solidFill>
                <a:srgbClr val="000000"/>
              </a:solidFill>
              <a:ea typeface="함초롬바탕" panose="02030504000101010101" pitchFamily="18" charset="-127"/>
            </a:endParaRPr>
          </a:p>
          <a:p>
            <a:r>
              <a:rPr lang="en-US" altLang="ko-KR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    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추출해내는</a:t>
            </a:r>
            <a:r>
              <a:rPr lang="en-US" altLang="ko-KR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CNN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에 비해 성능이 떨어짐</a:t>
            </a:r>
            <a:r>
              <a:rPr lang="en-US" altLang="ko-KR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.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</a:t>
            </a:r>
            <a:endParaRPr lang="en-US" altLang="ko-KR" sz="1800" kern="0" spc="0" dirty="0">
              <a:solidFill>
                <a:srgbClr val="000000"/>
              </a:solidFill>
              <a:effectLst/>
              <a:ea typeface="함초롬바탕" panose="02030504000101010101" pitchFamily="18" charset="-127"/>
            </a:endParaRPr>
          </a:p>
          <a:p>
            <a:r>
              <a:rPr lang="en-US" altLang="ko-KR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   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RNN</a:t>
            </a:r>
            <a:r>
              <a:rPr lang="en-US" altLang="ko-KR" sz="2000" dirty="0"/>
              <a:t>(</a:t>
            </a:r>
            <a:r>
              <a:rPr lang="ko-KR" altLang="en-US" sz="2000" dirty="0"/>
              <a:t>순환신경망 </a:t>
            </a:r>
            <a:r>
              <a:rPr lang="en-US" altLang="ko-KR" sz="2000" dirty="0"/>
              <a:t>: Recurrent Neural Network)</a:t>
            </a:r>
          </a:p>
          <a:p>
            <a:r>
              <a:rPr lang="en-US" altLang="ko-KR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  ⦊</a:t>
            </a:r>
            <a:r>
              <a:rPr lang="en-US" altLang="ko-KR" dirty="0"/>
              <a:t> </a:t>
            </a:r>
            <a:r>
              <a:rPr lang="ko-KR" altLang="en-US" dirty="0"/>
              <a:t>데이터의 순서정보를 반영하는 신경망으로 문장이나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음성과 같은 순차적인 데이터에는 적합하지만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데이터마다 다른 특징을 가질 수 있는 이미지 데이터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에는 적합하지 않음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따라서 이미지의 패턴과 특징을 모두 추출해낼 수 있는 </a:t>
            </a:r>
            <a:r>
              <a:rPr lang="en-US" altLang="ko-KR" b="1" dirty="0"/>
              <a:t>CNN(</a:t>
            </a:r>
            <a:r>
              <a:rPr lang="ko-KR" altLang="en-US" b="1" dirty="0" err="1"/>
              <a:t>합성곱신경망</a:t>
            </a:r>
            <a:r>
              <a:rPr lang="ko-KR" altLang="en-US" b="1" dirty="0"/>
              <a:t> </a:t>
            </a:r>
            <a:r>
              <a:rPr lang="en-US" altLang="ko-KR" b="1" dirty="0"/>
              <a:t>: Convolutional Neural Networks)</a:t>
            </a:r>
            <a:r>
              <a:rPr lang="ko-KR" altLang="en-US" b="1" dirty="0"/>
              <a:t>을 사용함</a:t>
            </a:r>
            <a:endParaRPr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6B792-5062-4138-B312-C0B25A505E6C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DB6EEB-0881-4CA0-A2CC-43F8EBFD6F9A}"/>
              </a:ext>
            </a:extLst>
          </p:cNvPr>
          <p:cNvSpPr txBox="1"/>
          <p:nvPr/>
        </p:nvSpPr>
        <p:spPr>
          <a:xfrm>
            <a:off x="265232" y="233134"/>
            <a:ext cx="23238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신경망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딥러닝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알고리즘 종류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79DA55-E9C5-45A9-ABE6-AA09C39D8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8" y="1081842"/>
            <a:ext cx="4308634" cy="18968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B16C1C-E37B-4BFA-863C-F6B1DA500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8" y="3773295"/>
            <a:ext cx="4308634" cy="2215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642667-6734-4543-AC38-41B9DD0C4912}"/>
              </a:ext>
            </a:extLst>
          </p:cNvPr>
          <p:cNvSpPr txBox="1"/>
          <p:nvPr/>
        </p:nvSpPr>
        <p:spPr>
          <a:xfrm>
            <a:off x="7277943" y="691962"/>
            <a:ext cx="95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DNN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DBF7F-EF1D-4632-96B3-B9AF6FF3FC6D}"/>
              </a:ext>
            </a:extLst>
          </p:cNvPr>
          <p:cNvSpPr txBox="1"/>
          <p:nvPr/>
        </p:nvSpPr>
        <p:spPr>
          <a:xfrm>
            <a:off x="7281529" y="3300352"/>
            <a:ext cx="101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1AADA66D-BA35-753A-7663-8AC222B4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14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064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4548C6-FF50-48AE-8FF3-51A112DF0436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AAAA70-293F-41E0-B731-6DFD12F5D974}"/>
              </a:ext>
            </a:extLst>
          </p:cNvPr>
          <p:cNvSpPr/>
          <p:nvPr/>
        </p:nvSpPr>
        <p:spPr>
          <a:xfrm>
            <a:off x="411982" y="160773"/>
            <a:ext cx="1233938" cy="59106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366A54F-4723-4509-BB99-9DA80D3B8E71}"/>
              </a:ext>
            </a:extLst>
          </p:cNvPr>
          <p:cNvGrpSpPr/>
          <p:nvPr/>
        </p:nvGrpSpPr>
        <p:grpSpPr>
          <a:xfrm>
            <a:off x="5448351" y="371633"/>
            <a:ext cx="5830767" cy="1602600"/>
            <a:chOff x="85908" y="3374327"/>
            <a:chExt cx="10734848" cy="258230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D42B79-15C6-4633-9491-FBA0A8DFB6C5}"/>
                </a:ext>
              </a:extLst>
            </p:cNvPr>
            <p:cNvGrpSpPr/>
            <p:nvPr/>
          </p:nvGrpSpPr>
          <p:grpSpPr>
            <a:xfrm>
              <a:off x="3634274" y="3744433"/>
              <a:ext cx="7186482" cy="1796068"/>
              <a:chOff x="4586300" y="3880033"/>
              <a:chExt cx="7186482" cy="1796068"/>
            </a:xfrm>
          </p:grpSpPr>
          <p:pic>
            <p:nvPicPr>
              <p:cNvPr id="40" name="그래픽 39" descr="이미지 단색으로 채워진">
                <a:extLst>
                  <a:ext uri="{FF2B5EF4-FFF2-40B4-BE49-F238E27FC236}">
                    <a16:creationId xmlns:a16="http://schemas.microsoft.com/office/drawing/2014/main" id="{339E1B39-6A17-4E81-9EF3-66CB7E254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586300" y="3893088"/>
                <a:ext cx="1783013" cy="1783013"/>
              </a:xfrm>
              <a:prstGeom prst="rect">
                <a:avLst/>
              </a:prstGeom>
            </p:spPr>
          </p:pic>
          <p:pic>
            <p:nvPicPr>
              <p:cNvPr id="41" name="그래픽 40" descr="이미지 단색으로 채워진">
                <a:extLst>
                  <a:ext uri="{FF2B5EF4-FFF2-40B4-BE49-F238E27FC236}">
                    <a16:creationId xmlns:a16="http://schemas.microsoft.com/office/drawing/2014/main" id="{D408A580-06F5-4124-8CA3-8F968E4B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341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2" name="그래픽 41" descr="오른쪽 화살표 단색으로 채워진">
                <a:extLst>
                  <a:ext uri="{FF2B5EF4-FFF2-40B4-BE49-F238E27FC236}">
                    <a16:creationId xmlns:a16="http://schemas.microsoft.com/office/drawing/2014/main" id="{DCD98413-787D-49F8-BCC0-9B1B8B68E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88627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3" name="그래픽 42" descr="오른쪽 화살표 단색으로 채워진">
                <a:extLst>
                  <a:ext uri="{FF2B5EF4-FFF2-40B4-BE49-F238E27FC236}">
                    <a16:creationId xmlns:a16="http://schemas.microsoft.com/office/drawing/2014/main" id="{8826F3B0-A165-432D-907A-A78E14DF6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856055" y="4271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4" name="그래픽 43" descr="이미지 단색으로 채워진">
                <a:extLst>
                  <a:ext uri="{FF2B5EF4-FFF2-40B4-BE49-F238E27FC236}">
                    <a16:creationId xmlns:a16="http://schemas.microsoft.com/office/drawing/2014/main" id="{ECD6FFC5-C437-4EC9-9268-7B3462371B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989769" y="3880033"/>
                <a:ext cx="1783013" cy="1783013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35460B7-BBC6-492C-BA18-1FA143435486}"/>
                </a:ext>
              </a:extLst>
            </p:cNvPr>
            <p:cNvGrpSpPr/>
            <p:nvPr/>
          </p:nvGrpSpPr>
          <p:grpSpPr>
            <a:xfrm>
              <a:off x="85908" y="3374327"/>
              <a:ext cx="3494644" cy="2582302"/>
              <a:chOff x="-282985" y="3493443"/>
              <a:chExt cx="3494644" cy="2582302"/>
            </a:xfrm>
          </p:grpSpPr>
          <p:pic>
            <p:nvPicPr>
              <p:cNvPr id="38" name="그래픽 37" descr="이미지 단색으로 채워진">
                <a:extLst>
                  <a:ext uri="{FF2B5EF4-FFF2-40B4-BE49-F238E27FC236}">
                    <a16:creationId xmlns:a16="http://schemas.microsoft.com/office/drawing/2014/main" id="{9B6C4F0A-CEB1-4BAD-A7C3-1A724042B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282985" y="3493443"/>
                <a:ext cx="2582302" cy="2582302"/>
              </a:xfrm>
              <a:prstGeom prst="rect">
                <a:avLst/>
              </a:prstGeom>
            </p:spPr>
          </p:pic>
          <p:pic>
            <p:nvPicPr>
              <p:cNvPr id="39" name="그래픽 38" descr="오른쪽 화살표 단색으로 채워진">
                <a:extLst>
                  <a:ext uri="{FF2B5EF4-FFF2-40B4-BE49-F238E27FC236}">
                    <a16:creationId xmlns:a16="http://schemas.microsoft.com/office/drawing/2014/main" id="{AD6D0A9B-66E1-4229-A4B3-1DD5EEBF6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97259" y="4294366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EC08CE60-45B0-4CCC-9EAF-4A26F88C278C}"/>
              </a:ext>
            </a:extLst>
          </p:cNvPr>
          <p:cNvSpPr/>
          <p:nvPr/>
        </p:nvSpPr>
        <p:spPr>
          <a:xfrm>
            <a:off x="7150562" y="476801"/>
            <a:ext cx="4466543" cy="1441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BC54C7-9E99-493C-9C3B-12AA12EB3EBF}"/>
              </a:ext>
            </a:extLst>
          </p:cNvPr>
          <p:cNvSpPr txBox="1"/>
          <p:nvPr/>
        </p:nvSpPr>
        <p:spPr>
          <a:xfrm>
            <a:off x="2031385" y="2131162"/>
            <a:ext cx="7811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빛번짐</a:t>
            </a:r>
            <a:r>
              <a:rPr lang="ko-KR" altLang="en-US" sz="2800" dirty="0"/>
              <a:t> 최소화 데이터에 </a:t>
            </a:r>
            <a:r>
              <a:rPr lang="en-US" altLang="ko-KR" sz="2800" dirty="0"/>
              <a:t>CNN</a:t>
            </a:r>
            <a:r>
              <a:rPr lang="ko-KR" altLang="en-US" sz="2800" dirty="0"/>
              <a:t>이 적용 되는 예시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B3A1FCE-1D86-419B-BFF2-48BA8BA36D1A}"/>
              </a:ext>
            </a:extLst>
          </p:cNvPr>
          <p:cNvGrpSpPr/>
          <p:nvPr/>
        </p:nvGrpSpPr>
        <p:grpSpPr>
          <a:xfrm>
            <a:off x="2031385" y="2913661"/>
            <a:ext cx="2749550" cy="2062163"/>
            <a:chOff x="4546600" y="2120430"/>
            <a:chExt cx="2749550" cy="2062163"/>
          </a:xfrm>
        </p:grpSpPr>
        <p:pic>
          <p:nvPicPr>
            <p:cNvPr id="53" name="그림 52" descr="옅은, 밤, 어두운이(가) 표시된 사진&#10;&#10;자동 생성된 설명">
              <a:extLst>
                <a:ext uri="{FF2B5EF4-FFF2-40B4-BE49-F238E27FC236}">
                  <a16:creationId xmlns:a16="http://schemas.microsoft.com/office/drawing/2014/main" id="{D1760EC3-361E-4607-8F87-4D5655875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6600" y="2120430"/>
              <a:ext cx="2749550" cy="2062163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A08A2DC-4913-4C9E-909F-288962A74188}"/>
                </a:ext>
              </a:extLst>
            </p:cNvPr>
            <p:cNvSpPr/>
            <p:nvPr/>
          </p:nvSpPr>
          <p:spPr>
            <a:xfrm>
              <a:off x="5518150" y="3200400"/>
              <a:ext cx="679450" cy="6731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B2F7954-DDB8-439B-95C3-39F1BFAA4D22}"/>
              </a:ext>
            </a:extLst>
          </p:cNvPr>
          <p:cNvSpPr txBox="1"/>
          <p:nvPr/>
        </p:nvSpPr>
        <p:spPr>
          <a:xfrm>
            <a:off x="1361465" y="5580356"/>
            <a:ext cx="946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데이터 하나 중 빛이 번져 있는 부분만 행렬로 나타내면 다음과 같이 나타낼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EDE9A222-19DA-4F0E-957F-9FF7E98E0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253430"/>
              </p:ext>
            </p:extLst>
          </p:nvPr>
        </p:nvGraphicFramePr>
        <p:xfrm>
          <a:off x="7218176" y="2979122"/>
          <a:ext cx="1860894" cy="1799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842">
                  <a:extLst>
                    <a:ext uri="{9D8B030D-6E8A-4147-A177-3AD203B41FA5}">
                      <a16:colId xmlns:a16="http://schemas.microsoft.com/office/drawing/2014/main" val="357178702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734849746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896352104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594219220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256243099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934898827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833502905"/>
                    </a:ext>
                  </a:extLst>
                </a:gridCol>
              </a:tblGrid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200419885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042851173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786230089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716301085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370544868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303110847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060838842"/>
                  </a:ext>
                </a:extLst>
              </a:tr>
            </a:tbl>
          </a:graphicData>
        </a:graphic>
      </p:graphicFrame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4071F634-5445-4D02-AE0D-270D9F44F28F}"/>
              </a:ext>
            </a:extLst>
          </p:cNvPr>
          <p:cNvSpPr/>
          <p:nvPr/>
        </p:nvSpPr>
        <p:spPr>
          <a:xfrm>
            <a:off x="5200111" y="3595262"/>
            <a:ext cx="1473662" cy="5674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E4989A-CCA9-4848-8B00-8046A69E403C}"/>
              </a:ext>
            </a:extLst>
          </p:cNvPr>
          <p:cNvSpPr txBox="1"/>
          <p:nvPr/>
        </p:nvSpPr>
        <p:spPr>
          <a:xfrm>
            <a:off x="265233" y="233134"/>
            <a:ext cx="31600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번짐 학습에 사용된 신경망 소개 </a:t>
            </a:r>
            <a:r>
              <a:rPr lang="en-US" altLang="ko-KR" sz="1200" b="1" dirty="0"/>
              <a:t>- CNN</a:t>
            </a:r>
            <a:endParaRPr lang="ko-KR" altLang="en-US" sz="1200" b="1" dirty="0"/>
          </a:p>
        </p:txBody>
      </p:sp>
      <p:sp>
        <p:nvSpPr>
          <p:cNvPr id="24" name="슬라이드 번호 개체 틀 2">
            <a:extLst>
              <a:ext uri="{FF2B5EF4-FFF2-40B4-BE49-F238E27FC236}">
                <a16:creationId xmlns:a16="http://schemas.microsoft.com/office/drawing/2014/main" id="{3316C9BC-D446-4684-50D2-E82A582E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15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662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4548C6-FF50-48AE-8FF3-51A112DF0436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AAAA70-293F-41E0-B731-6DFD12F5D974}"/>
              </a:ext>
            </a:extLst>
          </p:cNvPr>
          <p:cNvSpPr/>
          <p:nvPr/>
        </p:nvSpPr>
        <p:spPr>
          <a:xfrm>
            <a:off x="411982" y="160773"/>
            <a:ext cx="1233938" cy="59106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0380CD-43C6-41FB-9F3A-20E8AE12F8D1}"/>
              </a:ext>
            </a:extLst>
          </p:cNvPr>
          <p:cNvSpPr txBox="1"/>
          <p:nvPr/>
        </p:nvSpPr>
        <p:spPr>
          <a:xfrm>
            <a:off x="265233" y="233134"/>
            <a:ext cx="18487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CNN </a:t>
            </a:r>
            <a:r>
              <a:rPr lang="ko-KR" altLang="en-US" sz="1200" b="1" dirty="0"/>
              <a:t>설명 및 예시</a:t>
            </a:r>
          </a:p>
        </p:txBody>
      </p:sp>
      <p:sp>
        <p:nvSpPr>
          <p:cNvPr id="31" name="곱하기 기호 30">
            <a:extLst>
              <a:ext uri="{FF2B5EF4-FFF2-40B4-BE49-F238E27FC236}">
                <a16:creationId xmlns:a16="http://schemas.microsoft.com/office/drawing/2014/main" id="{C63EDA57-B42B-42A7-9BC8-FA56BE2F8BE8}"/>
              </a:ext>
            </a:extLst>
          </p:cNvPr>
          <p:cNvSpPr/>
          <p:nvPr/>
        </p:nvSpPr>
        <p:spPr>
          <a:xfrm>
            <a:off x="7312025" y="1488433"/>
            <a:ext cx="574184" cy="643095"/>
          </a:xfrm>
          <a:prstGeom prst="mathMultiply">
            <a:avLst/>
          </a:prstGeom>
          <a:solidFill>
            <a:schemeClr val="accent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297682"/>
              </p:ext>
            </p:extLst>
          </p:nvPr>
        </p:nvGraphicFramePr>
        <p:xfrm>
          <a:off x="1467730" y="903994"/>
          <a:ext cx="1860894" cy="1799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842">
                  <a:extLst>
                    <a:ext uri="{9D8B030D-6E8A-4147-A177-3AD203B41FA5}">
                      <a16:colId xmlns:a16="http://schemas.microsoft.com/office/drawing/2014/main" val="357178702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734849746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896352104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594219220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256243099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2934898827"/>
                    </a:ext>
                  </a:extLst>
                </a:gridCol>
                <a:gridCol w="265842">
                  <a:extLst>
                    <a:ext uri="{9D8B030D-6E8A-4147-A177-3AD203B41FA5}">
                      <a16:colId xmlns:a16="http://schemas.microsoft.com/office/drawing/2014/main" val="1833502905"/>
                    </a:ext>
                  </a:extLst>
                </a:gridCol>
              </a:tblGrid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200419885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042851173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786230089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716301085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370544868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303110847"/>
                  </a:ext>
                </a:extLst>
              </a:tr>
              <a:tr h="257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060838842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3492793" y="1330460"/>
            <a:ext cx="1224362" cy="542963"/>
            <a:chOff x="2679423" y="2050767"/>
            <a:chExt cx="1224362" cy="542963"/>
          </a:xfrm>
        </p:grpSpPr>
        <p:sp>
          <p:nvSpPr>
            <p:cNvPr id="2" name="오른쪽 화살표 1"/>
            <p:cNvSpPr/>
            <p:nvPr/>
          </p:nvSpPr>
          <p:spPr>
            <a:xfrm>
              <a:off x="2679423" y="2420099"/>
              <a:ext cx="1224362" cy="1736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68461" y="2050767"/>
              <a:ext cx="10462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359924"/>
              </p:ext>
            </p:extLst>
          </p:nvPr>
        </p:nvGraphicFramePr>
        <p:xfrm>
          <a:off x="4852248" y="658287"/>
          <a:ext cx="2165364" cy="22474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596">
                  <a:extLst>
                    <a:ext uri="{9D8B030D-6E8A-4147-A177-3AD203B41FA5}">
                      <a16:colId xmlns:a16="http://schemas.microsoft.com/office/drawing/2014/main" val="3355629899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357178702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2734849746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2896352104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1594219220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1256243099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2934898827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1833502905"/>
                    </a:ext>
                  </a:extLst>
                </a:gridCol>
                <a:gridCol w="240596">
                  <a:extLst>
                    <a:ext uri="{9D8B030D-6E8A-4147-A177-3AD203B41FA5}">
                      <a16:colId xmlns:a16="http://schemas.microsoft.com/office/drawing/2014/main" val="1464550618"/>
                    </a:ext>
                  </a:extLst>
                </a:gridCol>
              </a:tblGrid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120584931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200419885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042851173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786230089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716301085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1370544868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2303110847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060838842"/>
                  </a:ext>
                </a:extLst>
              </a:tr>
              <a:tr h="24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 marL="31583" marR="31583" marT="15791" marB="15791"/>
                </a:tc>
                <a:extLst>
                  <a:ext uri="{0D108BD9-81ED-4DB2-BD59-A6C34878D82A}">
                    <a16:rowId xmlns:a16="http://schemas.microsoft.com/office/drawing/2014/main" val="4287979473"/>
                  </a:ext>
                </a:extLst>
              </a:tr>
            </a:tbl>
          </a:graphicData>
        </a:graphic>
      </p:graphicFrame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C69F01B-7A22-4644-BFCE-0445977D7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077294"/>
              </p:ext>
            </p:extLst>
          </p:nvPr>
        </p:nvGraphicFramePr>
        <p:xfrm>
          <a:off x="8213527" y="902735"/>
          <a:ext cx="2053870" cy="1941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0774">
                  <a:extLst>
                    <a:ext uri="{9D8B030D-6E8A-4147-A177-3AD203B41FA5}">
                      <a16:colId xmlns:a16="http://schemas.microsoft.com/office/drawing/2014/main" val="146788877"/>
                    </a:ext>
                  </a:extLst>
                </a:gridCol>
                <a:gridCol w="410774">
                  <a:extLst>
                    <a:ext uri="{9D8B030D-6E8A-4147-A177-3AD203B41FA5}">
                      <a16:colId xmlns:a16="http://schemas.microsoft.com/office/drawing/2014/main" val="3304940389"/>
                    </a:ext>
                  </a:extLst>
                </a:gridCol>
                <a:gridCol w="410774">
                  <a:extLst>
                    <a:ext uri="{9D8B030D-6E8A-4147-A177-3AD203B41FA5}">
                      <a16:colId xmlns:a16="http://schemas.microsoft.com/office/drawing/2014/main" val="3603005658"/>
                    </a:ext>
                  </a:extLst>
                </a:gridCol>
                <a:gridCol w="410774">
                  <a:extLst>
                    <a:ext uri="{9D8B030D-6E8A-4147-A177-3AD203B41FA5}">
                      <a16:colId xmlns:a16="http://schemas.microsoft.com/office/drawing/2014/main" val="1039605956"/>
                    </a:ext>
                  </a:extLst>
                </a:gridCol>
                <a:gridCol w="410774">
                  <a:extLst>
                    <a:ext uri="{9D8B030D-6E8A-4147-A177-3AD203B41FA5}">
                      <a16:colId xmlns:a16="http://schemas.microsoft.com/office/drawing/2014/main" val="469089478"/>
                    </a:ext>
                  </a:extLst>
                </a:gridCol>
              </a:tblGrid>
              <a:tr h="365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378692"/>
                  </a:ext>
                </a:extLst>
              </a:tr>
              <a:tr h="39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472675"/>
                  </a:ext>
                </a:extLst>
              </a:tr>
              <a:tr h="39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177138"/>
                  </a:ext>
                </a:extLst>
              </a:tr>
              <a:tr h="39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293456"/>
                  </a:ext>
                </a:extLst>
              </a:tr>
              <a:tr h="39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2447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67F23D-8AAA-4832-ADCA-715B37A06F5E}"/>
              </a:ext>
            </a:extLst>
          </p:cNvPr>
          <p:cNvSpPr txBox="1"/>
          <p:nvPr/>
        </p:nvSpPr>
        <p:spPr>
          <a:xfrm>
            <a:off x="1983039" y="3086900"/>
            <a:ext cx="1243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입력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4824AB-2DED-46CD-B677-4F11BA301A2D}"/>
              </a:ext>
            </a:extLst>
          </p:cNvPr>
          <p:cNvSpPr txBox="1"/>
          <p:nvPr/>
        </p:nvSpPr>
        <p:spPr>
          <a:xfrm>
            <a:off x="4565156" y="3100173"/>
            <a:ext cx="3033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Padding(</a:t>
            </a:r>
            <a:r>
              <a:rPr lang="ko-KR" altLang="en-US" sz="1200" dirty="0"/>
              <a:t>주변을 </a:t>
            </a:r>
            <a:r>
              <a:rPr lang="en-US" altLang="ko-KR" sz="1200" dirty="0"/>
              <a:t>0 or 1</a:t>
            </a:r>
            <a:r>
              <a:rPr lang="ko-KR" altLang="en-US" sz="1200" dirty="0"/>
              <a:t>로 채움 선택가능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9CF7C5-63ED-4405-A11B-A350E0662282}"/>
              </a:ext>
            </a:extLst>
          </p:cNvPr>
          <p:cNvSpPr txBox="1"/>
          <p:nvPr/>
        </p:nvSpPr>
        <p:spPr>
          <a:xfrm>
            <a:off x="7886209" y="2963790"/>
            <a:ext cx="3033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임의의 패턴을 추출하는 가중치</a:t>
            </a:r>
            <a:r>
              <a:rPr lang="en-US" altLang="ko-KR" sz="1200" dirty="0"/>
              <a:t>(</a:t>
            </a:r>
            <a:r>
              <a:rPr lang="ko-KR" altLang="en-US" sz="1200" dirty="0"/>
              <a:t>안의 숫자는 랜덤으로 할 수도 있고 사용자가 정해서 채울 수도 있음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1CCD71-D4F4-4E78-A4D1-950BC525ADDB}"/>
              </a:ext>
            </a:extLst>
          </p:cNvPr>
          <p:cNvSpPr txBox="1"/>
          <p:nvPr/>
        </p:nvSpPr>
        <p:spPr>
          <a:xfrm>
            <a:off x="411982" y="4773731"/>
            <a:ext cx="193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합성곱</a:t>
            </a:r>
            <a:r>
              <a:rPr lang="en-US" altLang="ko-KR" dirty="0"/>
              <a:t> :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528835-CD3D-4455-A7CF-CF34CE21EDEA}"/>
              </a:ext>
            </a:extLst>
          </p:cNvPr>
          <p:cNvSpPr/>
          <p:nvPr/>
        </p:nvSpPr>
        <p:spPr>
          <a:xfrm>
            <a:off x="4852248" y="658287"/>
            <a:ext cx="1178050" cy="1215134"/>
          </a:xfrm>
          <a:prstGeom prst="rect">
            <a:avLst/>
          </a:prstGeom>
          <a:noFill/>
          <a:ln w="57150">
            <a:solidFill>
              <a:srgbClr val="FF65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FD0CDE-ACCA-4D10-94F8-B737CD79654D}"/>
              </a:ext>
            </a:extLst>
          </p:cNvPr>
          <p:cNvSpPr/>
          <p:nvPr/>
        </p:nvSpPr>
        <p:spPr>
          <a:xfrm>
            <a:off x="8213527" y="902735"/>
            <a:ext cx="2053870" cy="19413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7">
            <a:extLst>
              <a:ext uri="{FF2B5EF4-FFF2-40B4-BE49-F238E27FC236}">
                <a16:creationId xmlns:a16="http://schemas.microsoft.com/office/drawing/2014/main" id="{F29472A6-3F47-4604-9F01-D36264B07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968488"/>
              </p:ext>
            </p:extLst>
          </p:nvPr>
        </p:nvGraphicFramePr>
        <p:xfrm>
          <a:off x="2084084" y="4004501"/>
          <a:ext cx="164517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034">
                  <a:extLst>
                    <a:ext uri="{9D8B030D-6E8A-4147-A177-3AD203B41FA5}">
                      <a16:colId xmlns:a16="http://schemas.microsoft.com/office/drawing/2014/main" val="146788877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3304940389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3603005658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1039605956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469089478"/>
                    </a:ext>
                  </a:extLst>
                </a:gridCol>
              </a:tblGrid>
              <a:tr h="297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378692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472675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177138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293456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244727"/>
                  </a:ext>
                </a:extLst>
              </a:tr>
            </a:tbl>
          </a:graphicData>
        </a:graphic>
      </p:graphicFrame>
      <p:sp>
        <p:nvSpPr>
          <p:cNvPr id="44" name="곱하기 기호 43">
            <a:extLst>
              <a:ext uri="{FF2B5EF4-FFF2-40B4-BE49-F238E27FC236}">
                <a16:creationId xmlns:a16="http://schemas.microsoft.com/office/drawing/2014/main" id="{F37EA448-28A1-473A-AE79-191CC7589C63}"/>
              </a:ext>
            </a:extLst>
          </p:cNvPr>
          <p:cNvSpPr/>
          <p:nvPr/>
        </p:nvSpPr>
        <p:spPr>
          <a:xfrm>
            <a:off x="3977365" y="4562040"/>
            <a:ext cx="574184" cy="643095"/>
          </a:xfrm>
          <a:prstGeom prst="mathMultiply">
            <a:avLst/>
          </a:prstGeom>
          <a:solidFill>
            <a:schemeClr val="accent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C089068-A738-4C04-9849-FF48C1BA721D}"/>
              </a:ext>
            </a:extLst>
          </p:cNvPr>
          <p:cNvCxnSpPr>
            <a:cxnSpLocks/>
            <a:stCxn id="11" idx="1"/>
            <a:endCxn id="43" idx="0"/>
          </p:cNvCxnSpPr>
          <p:nvPr/>
        </p:nvCxnSpPr>
        <p:spPr>
          <a:xfrm rot="10800000" flipV="1">
            <a:off x="2906670" y="1265853"/>
            <a:ext cx="1945579" cy="2738647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표 7">
            <a:extLst>
              <a:ext uri="{FF2B5EF4-FFF2-40B4-BE49-F238E27FC236}">
                <a16:creationId xmlns:a16="http://schemas.microsoft.com/office/drawing/2014/main" id="{2D6E9FC3-E0C9-4AB2-A983-ED482CA74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392152"/>
              </p:ext>
            </p:extLst>
          </p:nvPr>
        </p:nvGraphicFramePr>
        <p:xfrm>
          <a:off x="4677128" y="3987885"/>
          <a:ext cx="164517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034">
                  <a:extLst>
                    <a:ext uri="{9D8B030D-6E8A-4147-A177-3AD203B41FA5}">
                      <a16:colId xmlns:a16="http://schemas.microsoft.com/office/drawing/2014/main" val="146788877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3304940389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3603005658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1039605956"/>
                    </a:ext>
                  </a:extLst>
                </a:gridCol>
                <a:gridCol w="329034">
                  <a:extLst>
                    <a:ext uri="{9D8B030D-6E8A-4147-A177-3AD203B41FA5}">
                      <a16:colId xmlns:a16="http://schemas.microsoft.com/office/drawing/2014/main" val="469089478"/>
                    </a:ext>
                  </a:extLst>
                </a:gridCol>
              </a:tblGrid>
              <a:tr h="297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378692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472675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177138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293456"/>
                  </a:ext>
                </a:extLst>
              </a:tr>
              <a:tr h="31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244727"/>
                  </a:ext>
                </a:extLst>
              </a:tr>
            </a:tbl>
          </a:graphicData>
        </a:graphic>
      </p:graphicFrame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E9370B70-42BF-460B-96D2-AEACC9CE8228}"/>
              </a:ext>
            </a:extLst>
          </p:cNvPr>
          <p:cNvCxnSpPr>
            <a:cxnSpLocks/>
            <a:stCxn id="12" idx="1"/>
            <a:endCxn id="45" idx="0"/>
          </p:cNvCxnSpPr>
          <p:nvPr/>
        </p:nvCxnSpPr>
        <p:spPr>
          <a:xfrm rot="10800000" flipV="1">
            <a:off x="5499713" y="1873423"/>
            <a:ext cx="2713814" cy="2114462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같음 기호 46">
            <a:extLst>
              <a:ext uri="{FF2B5EF4-FFF2-40B4-BE49-F238E27FC236}">
                <a16:creationId xmlns:a16="http://schemas.microsoft.com/office/drawing/2014/main" id="{88F17AEA-5313-48F2-A85A-A8001DF184A6}"/>
              </a:ext>
            </a:extLst>
          </p:cNvPr>
          <p:cNvSpPr/>
          <p:nvPr/>
        </p:nvSpPr>
        <p:spPr>
          <a:xfrm>
            <a:off x="6607439" y="4555135"/>
            <a:ext cx="574184" cy="534317"/>
          </a:xfrm>
          <a:prstGeom prst="mathEqual">
            <a:avLst/>
          </a:prstGeom>
          <a:solidFill>
            <a:schemeClr val="accent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BC627C-63D2-4BB5-92FC-05B8371A6643}"/>
              </a:ext>
            </a:extLst>
          </p:cNvPr>
          <p:cNvSpPr txBox="1"/>
          <p:nvPr/>
        </p:nvSpPr>
        <p:spPr>
          <a:xfrm>
            <a:off x="7176617" y="4308545"/>
            <a:ext cx="63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(0*1)</a:t>
            </a:r>
            <a:endParaRPr lang="ko-KR" altLang="en-US" sz="16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3E0B420-C918-4083-BDE1-1E0007771347}"/>
              </a:ext>
            </a:extLst>
          </p:cNvPr>
          <p:cNvSpPr/>
          <p:nvPr/>
        </p:nvSpPr>
        <p:spPr>
          <a:xfrm>
            <a:off x="2084084" y="4004501"/>
            <a:ext cx="324370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2700E977-C63E-4C80-ADC1-A8C721FD5FFB}"/>
              </a:ext>
            </a:extLst>
          </p:cNvPr>
          <p:cNvCxnSpPr>
            <a:stCxn id="48" idx="0"/>
            <a:endCxn id="25" idx="0"/>
          </p:cNvCxnSpPr>
          <p:nvPr/>
        </p:nvCxnSpPr>
        <p:spPr>
          <a:xfrm rot="16200000" flipH="1">
            <a:off x="4718171" y="1532599"/>
            <a:ext cx="304044" cy="5247848"/>
          </a:xfrm>
          <a:prstGeom prst="curvedConnector3">
            <a:avLst>
              <a:gd name="adj1" fmla="val -7518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39C070-F4D7-49E6-9751-B58D4DE265F9}"/>
              </a:ext>
            </a:extLst>
          </p:cNvPr>
          <p:cNvSpPr/>
          <p:nvPr/>
        </p:nvSpPr>
        <p:spPr>
          <a:xfrm>
            <a:off x="4661298" y="3979107"/>
            <a:ext cx="324370" cy="366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6B329A9C-4A82-485D-940D-0FE3168AA50E}"/>
              </a:ext>
            </a:extLst>
          </p:cNvPr>
          <p:cNvCxnSpPr>
            <a:stCxn id="54" idx="0"/>
            <a:endCxn id="25" idx="0"/>
          </p:cNvCxnSpPr>
          <p:nvPr/>
        </p:nvCxnSpPr>
        <p:spPr>
          <a:xfrm rot="16200000" flipH="1">
            <a:off x="5994081" y="2808509"/>
            <a:ext cx="329438" cy="2670634"/>
          </a:xfrm>
          <a:prstGeom prst="curvedConnector3">
            <a:avLst>
              <a:gd name="adj1" fmla="val -69391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DF6E56C-8986-42C9-928F-721D0F6511FD}"/>
              </a:ext>
            </a:extLst>
          </p:cNvPr>
          <p:cNvSpPr txBox="1"/>
          <p:nvPr/>
        </p:nvSpPr>
        <p:spPr>
          <a:xfrm>
            <a:off x="7728264" y="4298262"/>
            <a:ext cx="21808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+ (0*0)+ …. + (1*1)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= 4 </a:t>
            </a:r>
            <a:endParaRPr lang="ko-KR" altLang="en-US" sz="1600" dirty="0"/>
          </a:p>
        </p:txBody>
      </p:sp>
      <p:sp>
        <p:nvSpPr>
          <p:cNvPr id="58" name="같음 기호 57">
            <a:extLst>
              <a:ext uri="{FF2B5EF4-FFF2-40B4-BE49-F238E27FC236}">
                <a16:creationId xmlns:a16="http://schemas.microsoft.com/office/drawing/2014/main" id="{220CD951-BC74-4DE0-89E1-9846D92BE283}"/>
              </a:ext>
            </a:extLst>
          </p:cNvPr>
          <p:cNvSpPr/>
          <p:nvPr/>
        </p:nvSpPr>
        <p:spPr>
          <a:xfrm>
            <a:off x="9533732" y="4526071"/>
            <a:ext cx="574184" cy="534317"/>
          </a:xfrm>
          <a:prstGeom prst="mathEqual">
            <a:avLst/>
          </a:prstGeom>
          <a:solidFill>
            <a:schemeClr val="accent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74" name="표 74">
            <a:extLst>
              <a:ext uri="{FF2B5EF4-FFF2-40B4-BE49-F238E27FC236}">
                <a16:creationId xmlns:a16="http://schemas.microsoft.com/office/drawing/2014/main" id="{FF2A3E64-6F42-4527-A2F2-DBBE00181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537864"/>
              </p:ext>
            </p:extLst>
          </p:nvPr>
        </p:nvGraphicFramePr>
        <p:xfrm>
          <a:off x="10071543" y="4051336"/>
          <a:ext cx="1697253" cy="1483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751">
                  <a:extLst>
                    <a:ext uri="{9D8B030D-6E8A-4147-A177-3AD203B41FA5}">
                      <a16:colId xmlns:a16="http://schemas.microsoft.com/office/drawing/2014/main" val="3649639608"/>
                    </a:ext>
                  </a:extLst>
                </a:gridCol>
                <a:gridCol w="565751">
                  <a:extLst>
                    <a:ext uri="{9D8B030D-6E8A-4147-A177-3AD203B41FA5}">
                      <a16:colId xmlns:a16="http://schemas.microsoft.com/office/drawing/2014/main" val="2738314652"/>
                    </a:ext>
                  </a:extLst>
                </a:gridCol>
                <a:gridCol w="565751">
                  <a:extLst>
                    <a:ext uri="{9D8B030D-6E8A-4147-A177-3AD203B41FA5}">
                      <a16:colId xmlns:a16="http://schemas.microsoft.com/office/drawing/2014/main" val="1736392939"/>
                    </a:ext>
                  </a:extLst>
                </a:gridCol>
              </a:tblGrid>
              <a:tr h="494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569507"/>
                  </a:ext>
                </a:extLst>
              </a:tr>
              <a:tr h="494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756460"/>
                  </a:ext>
                </a:extLst>
              </a:tr>
              <a:tr h="494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040973"/>
                  </a:ext>
                </a:extLst>
              </a:tr>
            </a:tbl>
          </a:graphicData>
        </a:graphic>
      </p:graphicFrame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F1A148EE-33F4-E67D-3B8F-27E6777C4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16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17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44" grpId="0" animBg="1"/>
      <p:bldP spid="47" grpId="0" animBg="1"/>
      <p:bldP spid="25" grpId="0"/>
      <p:bldP spid="48" grpId="0" animBg="1"/>
      <p:bldP spid="54" grpId="0" animBg="1"/>
      <p:bldP spid="57" grpId="0"/>
      <p:bldP spid="5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41E356-75DD-41EE-9D47-497F537551A2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61491B-E3B4-40D9-8A0D-CA79D2C83247}"/>
              </a:ext>
            </a:extLst>
          </p:cNvPr>
          <p:cNvSpPr/>
          <p:nvPr/>
        </p:nvSpPr>
        <p:spPr>
          <a:xfrm>
            <a:off x="762364" y="390063"/>
            <a:ext cx="11094889" cy="5966287"/>
          </a:xfrm>
          <a:prstGeom prst="rect">
            <a:avLst/>
          </a:prstGeom>
          <a:noFill/>
          <a:ln w="31750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7472F7-BFD9-46CD-BA38-A5E0DA37DD33}"/>
              </a:ext>
            </a:extLst>
          </p:cNvPr>
          <p:cNvSpPr txBox="1"/>
          <p:nvPr/>
        </p:nvSpPr>
        <p:spPr>
          <a:xfrm>
            <a:off x="2086447" y="6194140"/>
            <a:ext cx="578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u="none" strike="noStrike" dirty="0">
                <a:solidFill>
                  <a:srgbClr val="3C3C3B"/>
                </a:solidFill>
                <a:effectLst/>
                <a:latin typeface="IBM Plex Sans" panose="020B0604020202020204" pitchFamily="34" charset="0"/>
              </a:rPr>
              <a:t>출처</a:t>
            </a:r>
            <a:r>
              <a:rPr lang="en-US" altLang="ko-KR" b="0" i="0" u="none" strike="noStrike" dirty="0">
                <a:solidFill>
                  <a:srgbClr val="3C3C3B"/>
                </a:solidFill>
                <a:effectLst/>
                <a:latin typeface="IBM Plex Sans" panose="020B0604020202020204" pitchFamily="34" charset="0"/>
              </a:rPr>
              <a:t>: </a:t>
            </a:r>
            <a:r>
              <a:rPr lang="en-US" altLang="ko-KR" b="0" i="0" u="none" strike="noStrike" dirty="0">
                <a:solidFill>
                  <a:srgbClr val="3C3C3B"/>
                </a:solidFill>
                <a:effectLst/>
                <a:latin typeface="IBM Plex Sans" panose="020B0604020202020204" pitchFamily="34" charset="0"/>
                <a:hlinkClick r:id="rId3"/>
              </a:rPr>
              <a:t>http://cs231n.github.io/convolutional-networks/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96A726-897D-4846-BBC2-259F1422E0D6}"/>
              </a:ext>
            </a:extLst>
          </p:cNvPr>
          <p:cNvSpPr txBox="1"/>
          <p:nvPr/>
        </p:nvSpPr>
        <p:spPr>
          <a:xfrm>
            <a:off x="265232" y="233134"/>
            <a:ext cx="2895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CNN </a:t>
            </a:r>
            <a:r>
              <a:rPr lang="ko-KR" altLang="en-US" sz="1200" b="1" dirty="0"/>
              <a:t>설명 및 예시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01F2C8-562A-499C-BA65-FB543503B7A9}"/>
              </a:ext>
            </a:extLst>
          </p:cNvPr>
          <p:cNvGrpSpPr/>
          <p:nvPr/>
        </p:nvGrpSpPr>
        <p:grpSpPr>
          <a:xfrm>
            <a:off x="2086447" y="667062"/>
            <a:ext cx="8264916" cy="5319956"/>
            <a:chOff x="666020" y="986974"/>
            <a:chExt cx="6579435" cy="4347815"/>
          </a:xfrm>
        </p:grpSpPr>
        <p:pic>
          <p:nvPicPr>
            <p:cNvPr id="15" name="Picture 2" descr="소스 이미지 보기">
              <a:extLst>
                <a:ext uri="{FF2B5EF4-FFF2-40B4-BE49-F238E27FC236}">
                  <a16:creationId xmlns:a16="http://schemas.microsoft.com/office/drawing/2014/main" id="{4BB4A5E8-7F7F-4B7E-BEB6-4BC6865A8E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20"/>
            <a:stretch/>
          </p:blipFill>
          <p:spPr bwMode="auto">
            <a:xfrm>
              <a:off x="666020" y="1356306"/>
              <a:ext cx="6579435" cy="3978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1C9DC37-20F5-400C-B1E7-EA9CE2997F7A}"/>
                </a:ext>
              </a:extLst>
            </p:cNvPr>
            <p:cNvSpPr txBox="1"/>
            <p:nvPr/>
          </p:nvSpPr>
          <p:spPr>
            <a:xfrm>
              <a:off x="979054" y="986974"/>
              <a:ext cx="1189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입력 볼륨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0B3ABC-D29D-4ABC-9A0B-C2BF5BFA2ECA}"/>
                </a:ext>
              </a:extLst>
            </p:cNvPr>
            <p:cNvSpPr txBox="1"/>
            <p:nvPr/>
          </p:nvSpPr>
          <p:spPr>
            <a:xfrm>
              <a:off x="3141180" y="986974"/>
              <a:ext cx="1462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가중치 볼륨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A4DBEE-1A32-4B3C-B1A9-9B7714B005B1}"/>
                </a:ext>
              </a:extLst>
            </p:cNvPr>
            <p:cNvSpPr txBox="1"/>
            <p:nvPr/>
          </p:nvSpPr>
          <p:spPr>
            <a:xfrm>
              <a:off x="5254346" y="986974"/>
              <a:ext cx="1189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출력 볼륨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6ED0A4-82AA-D2ED-1D94-2D4CF907D312}"/>
                </a:ext>
              </a:extLst>
            </p:cNvPr>
            <p:cNvSpPr txBox="1"/>
            <p:nvPr/>
          </p:nvSpPr>
          <p:spPr>
            <a:xfrm>
              <a:off x="3671737" y="3244210"/>
              <a:ext cx="568001" cy="301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편향</a:t>
              </a:r>
            </a:p>
          </p:txBody>
        </p:sp>
      </p:grp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D0E46D2E-1D0E-1D25-3460-4B3BF565D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17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51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3147427-40D9-4BBE-A50A-76544E508237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31A47-C4B7-4C69-8E5A-FA7E97C758F7}"/>
              </a:ext>
            </a:extLst>
          </p:cNvPr>
          <p:cNvSpPr txBox="1"/>
          <p:nvPr/>
        </p:nvSpPr>
        <p:spPr>
          <a:xfrm>
            <a:off x="265232" y="233134"/>
            <a:ext cx="231816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번짐 구현 결과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모델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2D57BB-A4C1-4C44-AEA3-8050FAA6AF2F}"/>
              </a:ext>
            </a:extLst>
          </p:cNvPr>
          <p:cNvSpPr txBox="1"/>
          <p:nvPr/>
        </p:nvSpPr>
        <p:spPr>
          <a:xfrm>
            <a:off x="667961" y="817909"/>
            <a:ext cx="9869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빛 번짐 최소화 학습을 진행할 때 </a:t>
            </a:r>
            <a:r>
              <a:rPr lang="en-US" altLang="ko-KR" dirty="0"/>
              <a:t>CNN</a:t>
            </a:r>
            <a:r>
              <a:rPr lang="ko-KR" altLang="en-US" dirty="0"/>
              <a:t> </a:t>
            </a:r>
            <a:r>
              <a:rPr lang="ko-KR" altLang="en-US" dirty="0" err="1"/>
              <a:t>기법중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 모델을 사용하여 각각 학습 진행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모델에 따라서 어떤 </a:t>
            </a:r>
            <a:r>
              <a:rPr lang="ko-KR" altLang="en-US" dirty="0" err="1"/>
              <a:t>결괏값이</a:t>
            </a:r>
            <a:r>
              <a:rPr lang="ko-KR" altLang="en-US" dirty="0"/>
              <a:t> 나오는지 알아보기 위해서 사용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각각</a:t>
            </a:r>
            <a:r>
              <a:rPr lang="en-US" altLang="ko-KR" dirty="0"/>
              <a:t>, </a:t>
            </a:r>
            <a:r>
              <a:rPr lang="en-US" altLang="ko-KR" dirty="0" err="1"/>
              <a:t>resnet</a:t>
            </a:r>
            <a:r>
              <a:rPr lang="en-US" altLang="ko-KR" dirty="0"/>
              <a:t>, </a:t>
            </a:r>
            <a:r>
              <a:rPr lang="en-US" altLang="ko-KR" dirty="0" err="1"/>
              <a:t>mobilenet</a:t>
            </a:r>
            <a:r>
              <a:rPr lang="en-US" altLang="ko-KR" dirty="0"/>
              <a:t>, </a:t>
            </a:r>
            <a:r>
              <a:rPr lang="en-US" altLang="ko-KR" dirty="0" err="1"/>
              <a:t>efficientnet</a:t>
            </a:r>
            <a:r>
              <a:rPr lang="en-US" altLang="ko-KR" dirty="0"/>
              <a:t> </a:t>
            </a:r>
            <a:r>
              <a:rPr lang="ko-KR" altLang="en-US" dirty="0"/>
              <a:t>을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18F8AE-D55B-48ED-BC22-A21FC515FC96}"/>
              </a:ext>
            </a:extLst>
          </p:cNvPr>
          <p:cNvSpPr txBox="1"/>
          <p:nvPr/>
        </p:nvSpPr>
        <p:spPr>
          <a:xfrm>
            <a:off x="667961" y="2446084"/>
            <a:ext cx="1021606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285750">
              <a:buFont typeface="Wingdings" panose="05000000000000000000" pitchFamily="2" charset="2"/>
              <a:buChar char="§"/>
            </a:pPr>
            <a:r>
              <a:rPr lang="en-US" altLang="ko-KR" sz="2200" b="1" dirty="0"/>
              <a:t>Resnet</a:t>
            </a:r>
          </a:p>
          <a:p>
            <a:pPr marL="72000" indent="457200"/>
            <a:r>
              <a:rPr lang="en-US" altLang="ko-KR" dirty="0"/>
              <a:t>CNN Layer</a:t>
            </a:r>
            <a:r>
              <a:rPr lang="ko-KR" altLang="en-US" dirty="0"/>
              <a:t>가 너무 깊어져 가중치가 손실되는 상황을 완화시키기 위해서 등장한 모델</a:t>
            </a:r>
            <a:r>
              <a:rPr lang="en-US" altLang="ko-KR" dirty="0"/>
              <a:t>.</a:t>
            </a:r>
          </a:p>
          <a:p>
            <a:pPr marL="72000" indent="457200"/>
            <a:r>
              <a:rPr lang="ko-KR" altLang="en-US" dirty="0"/>
              <a:t>앞서 학습된 정보에 새로운 정보를 추가하여 가중치의 손실을 방지함</a:t>
            </a:r>
            <a:r>
              <a:rPr lang="en-US" altLang="ko-KR" dirty="0"/>
              <a:t>.</a:t>
            </a:r>
          </a:p>
          <a:p>
            <a:pPr marL="72000" indent="457200"/>
            <a:endParaRPr lang="en-US" altLang="ko-KR" dirty="0"/>
          </a:p>
          <a:p>
            <a:pPr marL="357750" indent="-285750">
              <a:buFont typeface="Wingdings" panose="05000000000000000000" pitchFamily="2" charset="2"/>
              <a:buChar char="§"/>
            </a:pPr>
            <a:r>
              <a:rPr lang="en-US" altLang="ko-KR" sz="2200" b="1" dirty="0" err="1"/>
              <a:t>Mobilenet</a:t>
            </a:r>
            <a:endParaRPr lang="en-US" altLang="ko-KR" sz="2200" b="1" dirty="0"/>
          </a:p>
          <a:p>
            <a:pPr marL="72000" indent="457200"/>
            <a:r>
              <a:rPr lang="ko-KR" altLang="en-US" dirty="0"/>
              <a:t>기존의 너무 큰 모델들의 크기를 줄이면서도 효과적인 성능을 내기 위해서 등장한 모델</a:t>
            </a:r>
            <a:r>
              <a:rPr lang="en-US" altLang="ko-KR" dirty="0"/>
              <a:t>.</a:t>
            </a:r>
          </a:p>
          <a:p>
            <a:pPr marL="72000" indent="457200"/>
            <a:r>
              <a:rPr lang="ko-KR" altLang="en-US" dirty="0" err="1"/>
              <a:t>계산량을</a:t>
            </a:r>
            <a:r>
              <a:rPr lang="ko-KR" altLang="en-US" dirty="0"/>
              <a:t> 줄여 연산 속도를 높이기 위해 채널을 하나로 만듦</a:t>
            </a:r>
            <a:r>
              <a:rPr lang="en-US" altLang="ko-KR" dirty="0"/>
              <a:t>.</a:t>
            </a:r>
          </a:p>
          <a:p>
            <a:pPr marL="72000" indent="457200"/>
            <a:endParaRPr lang="en-US" altLang="ko-KR" dirty="0"/>
          </a:p>
          <a:p>
            <a:pPr marL="357750" indent="-285750">
              <a:buFont typeface="Wingdings" panose="05000000000000000000" pitchFamily="2" charset="2"/>
              <a:buChar char="§"/>
            </a:pPr>
            <a:r>
              <a:rPr lang="en-US" altLang="ko-KR" sz="2200" b="1" dirty="0" err="1"/>
              <a:t>Efficientnet</a:t>
            </a:r>
            <a:endParaRPr lang="en-US" altLang="ko-KR" sz="2200" b="1" dirty="0"/>
          </a:p>
          <a:p>
            <a:pPr marL="529200" lvl="1"/>
            <a:r>
              <a:rPr lang="en-US" altLang="ko-KR" dirty="0" err="1"/>
              <a:t>Mobilenet</a:t>
            </a:r>
            <a:r>
              <a:rPr lang="ko-KR" altLang="en-US" dirty="0"/>
              <a:t>보다도 모델크기를 작게 만들면서도 더 효율적인 성능이 나올 수 있게 개선한 모델</a:t>
            </a:r>
            <a:r>
              <a:rPr lang="en-US" altLang="ko-KR" dirty="0"/>
              <a:t>.</a:t>
            </a:r>
          </a:p>
          <a:p>
            <a:pPr marL="529200" lvl="1"/>
            <a:r>
              <a:rPr lang="ko-KR" altLang="en-US" dirty="0"/>
              <a:t>사용한 모델 중 가장 최신에 나온 모델로 모델의 깊이</a:t>
            </a:r>
            <a:r>
              <a:rPr lang="en-US" altLang="ko-KR" dirty="0"/>
              <a:t>, </a:t>
            </a:r>
            <a:r>
              <a:rPr lang="ko-KR" altLang="en-US" dirty="0"/>
              <a:t>너비</a:t>
            </a:r>
            <a:r>
              <a:rPr lang="en-US" altLang="ko-KR" dirty="0"/>
              <a:t>, </a:t>
            </a:r>
            <a:r>
              <a:rPr lang="ko-KR" altLang="en-US" dirty="0"/>
              <a:t>입력 이미지 사이즈의 크기를  효율적으로 조절할 수 있게 비율을 균일하게 조정하게끔 함</a:t>
            </a:r>
            <a:r>
              <a:rPr lang="en-US" altLang="ko-KR" dirty="0"/>
              <a:t>.</a:t>
            </a:r>
          </a:p>
          <a:p>
            <a:pPr marL="529200" lvl="1"/>
            <a:endParaRPr lang="en-US" altLang="ko-KR" sz="2200" b="1" dirty="0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5A5FE15-6573-0ED0-313C-CEAC45CF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18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1811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C846FE4-5D94-41F8-A1E0-12D8B5B8F99A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7043D-5738-4B91-98BC-DB58BF165D07}"/>
              </a:ext>
            </a:extLst>
          </p:cNvPr>
          <p:cNvSpPr txBox="1"/>
          <p:nvPr/>
        </p:nvSpPr>
        <p:spPr>
          <a:xfrm>
            <a:off x="4126292" y="4048026"/>
            <a:ext cx="7118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개인별 학습 기준 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학습 횟수 </a:t>
            </a:r>
            <a:r>
              <a:rPr lang="en-US" altLang="ko-KR" dirty="0"/>
              <a:t>: 300</a:t>
            </a:r>
            <a:r>
              <a:rPr lang="ko-KR" altLang="en-US" dirty="0"/>
              <a:t>번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소요 시간 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1500</a:t>
            </a:r>
            <a:r>
              <a:rPr lang="ko-KR" altLang="en-US" dirty="0"/>
              <a:t>분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전이학습모델 종류 </a:t>
            </a:r>
            <a:r>
              <a:rPr lang="en-US" altLang="ko-KR" dirty="0"/>
              <a:t>: </a:t>
            </a:r>
            <a:r>
              <a:rPr lang="en-US" altLang="ko-KR" dirty="0" err="1"/>
              <a:t>resnet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efficientnet</a:t>
            </a:r>
            <a:r>
              <a:rPr lang="en-US" altLang="ko-KR" dirty="0"/>
              <a:t>, </a:t>
            </a:r>
            <a:r>
              <a:rPr lang="en-US" altLang="ko-KR" dirty="0" err="1"/>
              <a:t>mobilenet</a:t>
            </a:r>
            <a:endParaRPr lang="en-US" altLang="ko-KR" dirty="0"/>
          </a:p>
          <a:p>
            <a:pPr algn="r"/>
            <a:endParaRPr lang="en-US" altLang="ko-KR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5AF082B-C2B9-4253-A84A-85C33148B7B2}"/>
              </a:ext>
            </a:extLst>
          </p:cNvPr>
          <p:cNvGrpSpPr/>
          <p:nvPr/>
        </p:nvGrpSpPr>
        <p:grpSpPr>
          <a:xfrm>
            <a:off x="1007687" y="802521"/>
            <a:ext cx="10159031" cy="2649934"/>
            <a:chOff x="1194769" y="1192863"/>
            <a:chExt cx="10159031" cy="26499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2DF252-D3EF-452E-9DEA-9E0A2611BCF1}"/>
                </a:ext>
              </a:extLst>
            </p:cNvPr>
            <p:cNvSpPr txBox="1"/>
            <p:nvPr/>
          </p:nvSpPr>
          <p:spPr>
            <a:xfrm>
              <a:off x="1194769" y="3196466"/>
              <a:ext cx="26187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기준 사진</a:t>
              </a:r>
              <a:r>
                <a:rPr lang="en-US" altLang="ko-KR" dirty="0"/>
                <a:t>(</a:t>
              </a:r>
              <a:r>
                <a:rPr lang="ko-KR" altLang="en-US" dirty="0"/>
                <a:t>밤에 가로등 빛이 번져 있는 사진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13" name="그림 12" descr="실외, 옅은, 하늘, 교통이(가) 표시된 사진&#10;&#10;자동 생성된 설명">
              <a:extLst>
                <a:ext uri="{FF2B5EF4-FFF2-40B4-BE49-F238E27FC236}">
                  <a16:creationId xmlns:a16="http://schemas.microsoft.com/office/drawing/2014/main" id="{8D484B77-80BD-483A-8739-1DFF1B868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147" y="1202770"/>
              <a:ext cx="2400000" cy="180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BE432C4-5A4B-4C23-9036-BA6C3E879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35050" y="1192863"/>
              <a:ext cx="2418750" cy="180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6086D99-63B5-405C-9776-9C5E35FFF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2587" y="1202770"/>
              <a:ext cx="2356701" cy="180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15F01E7-DC29-4E17-ABBB-8649C6788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2443" y="1202770"/>
              <a:ext cx="2338144" cy="180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F59266-EB6C-4469-9595-4DFD9B83E5B9}"/>
                </a:ext>
              </a:extLst>
            </p:cNvPr>
            <p:cNvSpPr txBox="1"/>
            <p:nvPr/>
          </p:nvSpPr>
          <p:spPr>
            <a:xfrm>
              <a:off x="4418529" y="3309888"/>
              <a:ext cx="14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resnet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E8FC6B-C41E-4615-AB1E-7309B5483158}"/>
                </a:ext>
              </a:extLst>
            </p:cNvPr>
            <p:cNvSpPr txBox="1"/>
            <p:nvPr/>
          </p:nvSpPr>
          <p:spPr>
            <a:xfrm>
              <a:off x="6922539" y="3310414"/>
              <a:ext cx="14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efficientnet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1EE90F-9E9A-476C-B35F-C21C05EEF731}"/>
                </a:ext>
              </a:extLst>
            </p:cNvPr>
            <p:cNvSpPr txBox="1"/>
            <p:nvPr/>
          </p:nvSpPr>
          <p:spPr>
            <a:xfrm>
              <a:off x="9435427" y="3311466"/>
              <a:ext cx="14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mobilenet</a:t>
              </a:r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44FADB-B0A8-4013-AB68-96214072CBB4}"/>
              </a:ext>
            </a:extLst>
          </p:cNvPr>
          <p:cNvSpPr/>
          <p:nvPr/>
        </p:nvSpPr>
        <p:spPr>
          <a:xfrm>
            <a:off x="411982" y="160774"/>
            <a:ext cx="1233938" cy="347698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7703C-94F5-44E3-91B7-C2AA80737A6D}"/>
              </a:ext>
            </a:extLst>
          </p:cNvPr>
          <p:cNvSpPr txBox="1"/>
          <p:nvPr/>
        </p:nvSpPr>
        <p:spPr>
          <a:xfrm>
            <a:off x="265233" y="233134"/>
            <a:ext cx="148490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빛 번짐 구현 결과 </a:t>
            </a:r>
          </a:p>
        </p:txBody>
      </p: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0BE169C6-FA2F-C9EB-65E9-65F1FF869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19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33B6166-25DB-472D-DE62-98FB755565BA}"/>
              </a:ext>
            </a:extLst>
          </p:cNvPr>
          <p:cNvGrpSpPr/>
          <p:nvPr/>
        </p:nvGrpSpPr>
        <p:grpSpPr>
          <a:xfrm>
            <a:off x="265233" y="4046448"/>
            <a:ext cx="8423614" cy="2065902"/>
            <a:chOff x="132616" y="4355144"/>
            <a:chExt cx="8423614" cy="20659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F51B16-0310-0A88-5169-623CC3987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63" y="4355144"/>
              <a:ext cx="4041981" cy="2065902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09B8AC-0363-08B1-2DDC-3376722AE9E1}"/>
                </a:ext>
              </a:extLst>
            </p:cNvPr>
            <p:cNvSpPr/>
            <p:nvPr/>
          </p:nvSpPr>
          <p:spPr>
            <a:xfrm>
              <a:off x="132616" y="4714746"/>
              <a:ext cx="4520566" cy="9608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8F3EA8F-4C21-76A2-047B-B1804D88C253}"/>
                </a:ext>
              </a:extLst>
            </p:cNvPr>
            <p:cNvCxnSpPr/>
            <p:nvPr/>
          </p:nvCxnSpPr>
          <p:spPr>
            <a:xfrm flipV="1">
              <a:off x="4653182" y="4796118"/>
              <a:ext cx="860112" cy="4060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ECDA21-9D8C-F2A6-530D-7C2233396F1C}"/>
                </a:ext>
              </a:extLst>
            </p:cNvPr>
            <p:cNvSpPr txBox="1"/>
            <p:nvPr/>
          </p:nvSpPr>
          <p:spPr>
            <a:xfrm>
              <a:off x="5513803" y="4503730"/>
              <a:ext cx="30424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1</a:t>
              </a:r>
              <a:r>
                <a:rPr lang="ko-KR" altLang="en-US" sz="1600" dirty="0"/>
                <a:t>번 학습 하는데 걸리는 시간은 개인마다 차이 존재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3613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ECA93D-7770-4624-98B4-36896D525260}"/>
              </a:ext>
            </a:extLst>
          </p:cNvPr>
          <p:cNvSpPr txBox="1"/>
          <p:nvPr/>
        </p:nvSpPr>
        <p:spPr>
          <a:xfrm>
            <a:off x="1039062" y="160683"/>
            <a:ext cx="1771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&lt;</a:t>
            </a:r>
            <a:r>
              <a:rPr lang="ko-KR" altLang="en-US" sz="3600" b="1" dirty="0"/>
              <a:t>목차</a:t>
            </a:r>
            <a:r>
              <a:rPr lang="en-US" altLang="ko-KR" sz="3600" b="1" dirty="0"/>
              <a:t>&gt;</a:t>
            </a:r>
            <a:endParaRPr lang="ko-KR" altLang="en-US" sz="36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5D71A2-C535-4C53-839A-5D78A8CF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2</a:t>
            </a:fld>
            <a:r>
              <a:rPr lang="en-US" altLang="ko-KR" dirty="0"/>
              <a:t>/27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066180-2FF6-4172-A590-F8A08E0B6A50}"/>
              </a:ext>
            </a:extLst>
          </p:cNvPr>
          <p:cNvSpPr txBox="1"/>
          <p:nvPr/>
        </p:nvSpPr>
        <p:spPr>
          <a:xfrm>
            <a:off x="404269" y="11883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서론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96B7CD-C366-4EC5-A791-28D836901EDD}"/>
              </a:ext>
            </a:extLst>
          </p:cNvPr>
          <p:cNvSpPr txBox="1"/>
          <p:nvPr/>
        </p:nvSpPr>
        <p:spPr>
          <a:xfrm>
            <a:off x="8026029" y="11624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2D7FA9-92EB-4FEF-BF0C-65CCBFD14A6B}"/>
              </a:ext>
            </a:extLst>
          </p:cNvPr>
          <p:cNvSpPr txBox="1"/>
          <p:nvPr/>
        </p:nvSpPr>
        <p:spPr>
          <a:xfrm>
            <a:off x="404268" y="39178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본론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4E1B6B-592A-4453-8977-BC6620B5C069}"/>
              </a:ext>
            </a:extLst>
          </p:cNvPr>
          <p:cNvSpPr txBox="1"/>
          <p:nvPr/>
        </p:nvSpPr>
        <p:spPr>
          <a:xfrm>
            <a:off x="1250996" y="1873660"/>
            <a:ext cx="2363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02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진행 상황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6EF8C5-BC70-463D-8B03-A773600E7B21}"/>
              </a:ext>
            </a:extLst>
          </p:cNvPr>
          <p:cNvSpPr txBox="1"/>
          <p:nvPr/>
        </p:nvSpPr>
        <p:spPr>
          <a:xfrm>
            <a:off x="1247954" y="1205738"/>
            <a:ext cx="2074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01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조원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68400-41D9-4E28-9876-B9D17EC53C9E}"/>
              </a:ext>
            </a:extLst>
          </p:cNvPr>
          <p:cNvSpPr txBox="1"/>
          <p:nvPr/>
        </p:nvSpPr>
        <p:spPr>
          <a:xfrm>
            <a:off x="8764158" y="4315320"/>
            <a:ext cx="295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13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참고 서적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78F4CC-F8AF-4827-A09C-9A65850EDE78}"/>
              </a:ext>
            </a:extLst>
          </p:cNvPr>
          <p:cNvSpPr txBox="1"/>
          <p:nvPr/>
        </p:nvSpPr>
        <p:spPr>
          <a:xfrm>
            <a:off x="8764158" y="3763177"/>
            <a:ext cx="295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12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 계획서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1D9121-62E2-4A6A-924D-F83B678F6712}"/>
              </a:ext>
            </a:extLst>
          </p:cNvPr>
          <p:cNvSpPr txBox="1"/>
          <p:nvPr/>
        </p:nvSpPr>
        <p:spPr>
          <a:xfrm>
            <a:off x="4466132" y="2850158"/>
            <a:ext cx="3559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08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밤낮 전환 구현 상세 설명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84262E-82D7-400A-AC75-B4968F3393E3}"/>
              </a:ext>
            </a:extLst>
          </p:cNvPr>
          <p:cNvSpPr txBox="1"/>
          <p:nvPr/>
        </p:nvSpPr>
        <p:spPr>
          <a:xfrm>
            <a:off x="8764158" y="1212316"/>
            <a:ext cx="3427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09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빛 번짐 구현 결과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DDFD8B-DE68-4F93-A4DE-A5575270A6B6}"/>
              </a:ext>
            </a:extLst>
          </p:cNvPr>
          <p:cNvSpPr txBox="1"/>
          <p:nvPr/>
        </p:nvSpPr>
        <p:spPr>
          <a:xfrm>
            <a:off x="4420051" y="1146257"/>
            <a:ext cx="3427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07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빛 번짐 구현에 사용된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신경망 소개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(CNN)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51022B-428A-4CE1-AB18-5EFB0A5182F3}"/>
              </a:ext>
            </a:extLst>
          </p:cNvPr>
          <p:cNvSpPr txBox="1"/>
          <p:nvPr/>
        </p:nvSpPr>
        <p:spPr>
          <a:xfrm>
            <a:off x="1247954" y="2541582"/>
            <a:ext cx="3169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03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동기 및 목적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2CC72E-01AD-4CAB-92A0-94692F2FF861}"/>
              </a:ext>
            </a:extLst>
          </p:cNvPr>
          <p:cNvSpPr txBox="1"/>
          <p:nvPr/>
        </p:nvSpPr>
        <p:spPr>
          <a:xfrm>
            <a:off x="1247954" y="3212200"/>
            <a:ext cx="2074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04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관련 연구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DC9A81-C230-475A-AE6A-AB6A02778548}"/>
              </a:ext>
            </a:extLst>
          </p:cNvPr>
          <p:cNvSpPr txBox="1"/>
          <p:nvPr/>
        </p:nvSpPr>
        <p:spPr>
          <a:xfrm>
            <a:off x="1156455" y="3917334"/>
            <a:ext cx="2887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05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 시스템 구성도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6E166F5-2D54-44B8-A75E-B8837E350A7E}"/>
              </a:ext>
            </a:extLst>
          </p:cNvPr>
          <p:cNvGrpSpPr/>
          <p:nvPr/>
        </p:nvGrpSpPr>
        <p:grpSpPr>
          <a:xfrm>
            <a:off x="1118721" y="4553208"/>
            <a:ext cx="3427842" cy="1733489"/>
            <a:chOff x="4016551" y="2965447"/>
            <a:chExt cx="3427842" cy="173348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C93412-6B05-4326-9A3C-4F66DE25D436}"/>
                </a:ext>
              </a:extLst>
            </p:cNvPr>
            <p:cNvSpPr txBox="1"/>
            <p:nvPr/>
          </p:nvSpPr>
          <p:spPr>
            <a:xfrm>
              <a:off x="4372213" y="3479757"/>
              <a:ext cx="2793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(1)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종류 및 수집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E4A217-3DD3-41F0-9405-0AEFFA676B71}"/>
                </a:ext>
              </a:extLst>
            </p:cNvPr>
            <p:cNvSpPr txBox="1"/>
            <p:nvPr/>
          </p:nvSpPr>
          <p:spPr>
            <a:xfrm>
              <a:off x="4016551" y="2965447"/>
              <a:ext cx="3427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06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빛 번짐 구현 상세 설명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4AE363-40F1-47D8-9FA9-F7FD6AC1347B}"/>
                </a:ext>
              </a:extLst>
            </p:cNvPr>
            <p:cNvSpPr txBox="1"/>
            <p:nvPr/>
          </p:nvSpPr>
          <p:spPr>
            <a:xfrm>
              <a:off x="4369304" y="3887700"/>
              <a:ext cx="2374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(2)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처리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628BFF-689C-43C4-BD94-10B250AF551C}"/>
                </a:ext>
              </a:extLst>
            </p:cNvPr>
            <p:cNvSpPr txBox="1"/>
            <p:nvPr/>
          </p:nvSpPr>
          <p:spPr>
            <a:xfrm>
              <a:off x="4369304" y="4329604"/>
              <a:ext cx="2374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(3)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학습 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8FD851C-1206-46AE-8092-EF20B9C7EDF7}"/>
              </a:ext>
            </a:extLst>
          </p:cNvPr>
          <p:cNvSpPr txBox="1"/>
          <p:nvPr/>
        </p:nvSpPr>
        <p:spPr>
          <a:xfrm>
            <a:off x="8764158" y="2651247"/>
            <a:ext cx="295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10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중간 보고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428712-85A9-48C4-A713-0867673BD5EE}"/>
              </a:ext>
            </a:extLst>
          </p:cNvPr>
          <p:cNvSpPr txBox="1"/>
          <p:nvPr/>
        </p:nvSpPr>
        <p:spPr>
          <a:xfrm>
            <a:off x="8764158" y="3203034"/>
            <a:ext cx="295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11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향후 계획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DFA30E-8D18-4F1D-94BE-3F68D22DE50B}"/>
              </a:ext>
            </a:extLst>
          </p:cNvPr>
          <p:cNvSpPr txBox="1"/>
          <p:nvPr/>
        </p:nvSpPr>
        <p:spPr>
          <a:xfrm>
            <a:off x="8764158" y="4867463"/>
            <a:ext cx="295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14 Q&amp;A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0A8518-D895-4A92-B940-E2103B4EC360}"/>
              </a:ext>
            </a:extLst>
          </p:cNvPr>
          <p:cNvSpPr txBox="1"/>
          <p:nvPr/>
        </p:nvSpPr>
        <p:spPr>
          <a:xfrm>
            <a:off x="4778362" y="1881575"/>
            <a:ext cx="261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(1)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딥러닝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종류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C1DB75-22F4-47DE-9A4E-05DCD9CCD555}"/>
              </a:ext>
            </a:extLst>
          </p:cNvPr>
          <p:cNvSpPr txBox="1"/>
          <p:nvPr/>
        </p:nvSpPr>
        <p:spPr>
          <a:xfrm>
            <a:off x="4778362" y="2319785"/>
            <a:ext cx="261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(2) CNN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설명 및 예시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EEADE4-F011-4617-AE06-81815567E6A7}"/>
              </a:ext>
            </a:extLst>
          </p:cNvPr>
          <p:cNvSpPr txBox="1"/>
          <p:nvPr/>
        </p:nvSpPr>
        <p:spPr>
          <a:xfrm>
            <a:off x="9222027" y="1603321"/>
            <a:ext cx="237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(1)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모델 설명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49E4CD-5EE8-4877-9464-E778E38FC514}"/>
              </a:ext>
            </a:extLst>
          </p:cNvPr>
          <p:cNvSpPr txBox="1"/>
          <p:nvPr/>
        </p:nvSpPr>
        <p:spPr>
          <a:xfrm>
            <a:off x="9222026" y="2007801"/>
            <a:ext cx="237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(2)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출력 사진 비교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305F20-1D88-7F6D-215C-013F1A455A0B}"/>
              </a:ext>
            </a:extLst>
          </p:cNvPr>
          <p:cNvSpPr txBox="1"/>
          <p:nvPr/>
        </p:nvSpPr>
        <p:spPr>
          <a:xfrm>
            <a:off x="4972146" y="3978621"/>
            <a:ext cx="261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(2) Cycle-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A777DB-4764-14B1-DD82-4D31260AF38F}"/>
              </a:ext>
            </a:extLst>
          </p:cNvPr>
          <p:cNvSpPr txBox="1"/>
          <p:nvPr/>
        </p:nvSpPr>
        <p:spPr>
          <a:xfrm>
            <a:off x="4972145" y="4568597"/>
            <a:ext cx="337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(3) Generator,  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Discriminator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6F3A97-762C-FE0E-41CA-CB231EC81107}"/>
              </a:ext>
            </a:extLst>
          </p:cNvPr>
          <p:cNvSpPr txBox="1"/>
          <p:nvPr/>
        </p:nvSpPr>
        <p:spPr>
          <a:xfrm>
            <a:off x="4978244" y="3389311"/>
            <a:ext cx="286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(1)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종류 및 수집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18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A366-CB50-42F5-848A-AD38083514D4}"/>
              </a:ext>
            </a:extLst>
          </p:cNvPr>
          <p:cNvSpPr txBox="1"/>
          <p:nvPr/>
        </p:nvSpPr>
        <p:spPr>
          <a:xfrm>
            <a:off x="265232" y="233134"/>
            <a:ext cx="3124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밤낮 전환 인공지능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데이터 수집 및 종류</a:t>
            </a:r>
          </a:p>
        </p:txBody>
      </p:sp>
      <p:pic>
        <p:nvPicPr>
          <p:cNvPr id="3" name="그림 2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0A520BD0-79C8-44FD-94FC-0DB579A975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38" y="5492673"/>
            <a:ext cx="2034671" cy="68794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BF4E494-842E-4AA9-8F47-787FEB661362}"/>
              </a:ext>
            </a:extLst>
          </p:cNvPr>
          <p:cNvSpPr txBox="1"/>
          <p:nvPr/>
        </p:nvSpPr>
        <p:spPr>
          <a:xfrm>
            <a:off x="2482112" y="4101111"/>
            <a:ext cx="6831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AI</a:t>
            </a:r>
            <a:r>
              <a:rPr lang="ko-KR" altLang="en-US" dirty="0"/>
              <a:t>팀들이 협업하는 국외 인공지능 경진대회 사이트인 </a:t>
            </a:r>
            <a:r>
              <a:rPr lang="en-US" altLang="ko-KR" dirty="0" err="1"/>
              <a:t>kaggle</a:t>
            </a:r>
            <a:r>
              <a:rPr lang="ko-KR" altLang="en-US" dirty="0"/>
              <a:t>에서 </a:t>
            </a:r>
            <a:r>
              <a:rPr lang="en-US" altLang="ko-KR" dirty="0"/>
              <a:t> </a:t>
            </a:r>
            <a:r>
              <a:rPr lang="ko-KR" altLang="en-US" dirty="0"/>
              <a:t>밤낮전환 데이터</a:t>
            </a:r>
            <a:r>
              <a:rPr lang="en-US" altLang="ko-KR" dirty="0"/>
              <a:t>(BDD100K)</a:t>
            </a:r>
            <a:r>
              <a:rPr lang="ko-KR" altLang="en-US" dirty="0"/>
              <a:t>를 가져옴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각각 낮과 밤으로 이루어진 </a:t>
            </a:r>
            <a:r>
              <a:rPr lang="en-US" altLang="ko-KR" dirty="0"/>
              <a:t>4000</a:t>
            </a:r>
            <a:r>
              <a:rPr lang="ko-KR" altLang="en-US" dirty="0"/>
              <a:t>개의 비정형 데이터를 학습에 사용할 예정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884311-18AA-4BF8-BFEE-9737B7190EF6}"/>
              </a:ext>
            </a:extLst>
          </p:cNvPr>
          <p:cNvSpPr txBox="1"/>
          <p:nvPr/>
        </p:nvSpPr>
        <p:spPr>
          <a:xfrm>
            <a:off x="7771638" y="6277855"/>
            <a:ext cx="22105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https://www.kaggle.com/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D2B3675-7204-9535-1089-A84C61455DF7}"/>
              </a:ext>
            </a:extLst>
          </p:cNvPr>
          <p:cNvGrpSpPr/>
          <p:nvPr/>
        </p:nvGrpSpPr>
        <p:grpSpPr>
          <a:xfrm>
            <a:off x="2482112" y="450561"/>
            <a:ext cx="6897428" cy="3062818"/>
            <a:chOff x="1179732" y="911957"/>
            <a:chExt cx="9696498" cy="535665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A50ADB8-7A34-8778-2C9D-1670365A92A6}"/>
                </a:ext>
              </a:extLst>
            </p:cNvPr>
            <p:cNvGrpSpPr/>
            <p:nvPr/>
          </p:nvGrpSpPr>
          <p:grpSpPr>
            <a:xfrm>
              <a:off x="1179732" y="2253295"/>
              <a:ext cx="1723365" cy="2543287"/>
              <a:chOff x="136205" y="1173416"/>
              <a:chExt cx="1723365" cy="2543287"/>
            </a:xfrm>
          </p:grpSpPr>
          <p:pic>
            <p:nvPicPr>
              <p:cNvPr id="62" name="그래픽 61" descr="컴퓨터 단색으로 채워진">
                <a:extLst>
                  <a:ext uri="{FF2B5EF4-FFF2-40B4-BE49-F238E27FC236}">
                    <a16:creationId xmlns:a16="http://schemas.microsoft.com/office/drawing/2014/main" id="{C5064AC6-7876-8BA7-FA1A-A9DBA3BDF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39200" y="1173416"/>
                <a:ext cx="1317374" cy="1317374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63F03D0-4092-C607-FFAC-A359BE0802C6}"/>
                  </a:ext>
                </a:extLst>
              </p:cNvPr>
              <p:cNvSpPr txBox="1"/>
              <p:nvPr/>
            </p:nvSpPr>
            <p:spPr>
              <a:xfrm>
                <a:off x="136205" y="2747799"/>
                <a:ext cx="1723365" cy="968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/>
                  <a:t>개발 환경 구축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01E0588-8AD9-701B-9F79-798365A66AAF}"/>
                </a:ext>
              </a:extLst>
            </p:cNvPr>
            <p:cNvGrpSpPr/>
            <p:nvPr/>
          </p:nvGrpSpPr>
          <p:grpSpPr>
            <a:xfrm>
              <a:off x="4354584" y="911957"/>
              <a:ext cx="1753665" cy="2524167"/>
              <a:chOff x="2119666" y="1192536"/>
              <a:chExt cx="1753665" cy="2524167"/>
            </a:xfrm>
          </p:grpSpPr>
          <p:pic>
            <p:nvPicPr>
              <p:cNvPr id="60" name="그래픽 59" descr="이미지 단색으로 채워진">
                <a:extLst>
                  <a:ext uri="{FF2B5EF4-FFF2-40B4-BE49-F238E27FC236}">
                    <a16:creationId xmlns:a16="http://schemas.microsoft.com/office/drawing/2014/main" id="{9169060C-AC25-DB3B-B4E3-9B99FDC41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170402" y="1192536"/>
                <a:ext cx="1341338" cy="1341338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CD87F7-8939-CC85-6A4F-245C52BA1AE3}"/>
                  </a:ext>
                </a:extLst>
              </p:cNvPr>
              <p:cNvSpPr txBox="1"/>
              <p:nvPr/>
            </p:nvSpPr>
            <p:spPr>
              <a:xfrm>
                <a:off x="2119666" y="2747798"/>
                <a:ext cx="1753665" cy="968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/>
                  <a:t>빛 번짐 </a:t>
                </a:r>
                <a:endParaRPr lang="en-US" altLang="ko-KR" sz="1500" dirty="0"/>
              </a:p>
              <a:p>
                <a:r>
                  <a:rPr lang="ko-KR" altLang="en-US" sz="1500" dirty="0"/>
                  <a:t>데이터 수집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8FCDCA5-B564-AA3B-3000-C11D8B106578}"/>
                </a:ext>
              </a:extLst>
            </p:cNvPr>
            <p:cNvGrpSpPr/>
            <p:nvPr/>
          </p:nvGrpSpPr>
          <p:grpSpPr>
            <a:xfrm>
              <a:off x="7476119" y="1138591"/>
              <a:ext cx="3400111" cy="2120456"/>
              <a:chOff x="3798320" y="1192536"/>
              <a:chExt cx="3400111" cy="2120456"/>
            </a:xfrm>
          </p:grpSpPr>
          <p:pic>
            <p:nvPicPr>
              <p:cNvPr id="58" name="그래픽 57" descr="막대 그래프 상향 추세 윤곽선">
                <a:extLst>
                  <a:ext uri="{FF2B5EF4-FFF2-40B4-BE49-F238E27FC236}">
                    <a16:creationId xmlns:a16="http://schemas.microsoft.com/office/drawing/2014/main" id="{DC210ED8-C019-EAC7-4D92-28460F871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22828" y="1192536"/>
                <a:ext cx="1404671" cy="1404671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C0A3BA-84C9-CFA0-4F83-43DC3414B5B4}"/>
                  </a:ext>
                </a:extLst>
              </p:cNvPr>
              <p:cNvSpPr txBox="1"/>
              <p:nvPr/>
            </p:nvSpPr>
            <p:spPr>
              <a:xfrm>
                <a:off x="3798320" y="2747798"/>
                <a:ext cx="3400111" cy="565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/>
                  <a:t>빛 번짐 최소화 인공지능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83CF2BE-AA3D-F52C-01F7-7F3619FFB25B}"/>
                </a:ext>
              </a:extLst>
            </p:cNvPr>
            <p:cNvGrpSpPr/>
            <p:nvPr/>
          </p:nvGrpSpPr>
          <p:grpSpPr>
            <a:xfrm>
              <a:off x="7270907" y="4022428"/>
              <a:ext cx="3003528" cy="1970482"/>
              <a:chOff x="6416647" y="1342511"/>
              <a:chExt cx="3003528" cy="1970482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3F0896E-3E8D-8659-F63B-FD15C862E54E}"/>
                  </a:ext>
                </a:extLst>
              </p:cNvPr>
              <p:cNvGrpSpPr/>
              <p:nvPr/>
            </p:nvGrpSpPr>
            <p:grpSpPr>
              <a:xfrm>
                <a:off x="6416647" y="1342511"/>
                <a:ext cx="2601298" cy="924880"/>
                <a:chOff x="6001152" y="1342511"/>
                <a:chExt cx="2601298" cy="924880"/>
              </a:xfrm>
            </p:grpSpPr>
            <p:pic>
              <p:nvPicPr>
                <p:cNvPr id="56" name="그래픽 55" descr="달 단색으로 채워진">
                  <a:extLst>
                    <a:ext uri="{FF2B5EF4-FFF2-40B4-BE49-F238E27FC236}">
                      <a16:creationId xmlns:a16="http://schemas.microsoft.com/office/drawing/2014/main" id="{70A5DF0C-60D0-0067-F0A4-FEB61B77F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01152" y="1342511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7" name="그래픽 56" descr="일 단색으로 채워진">
                  <a:extLst>
                    <a:ext uri="{FF2B5EF4-FFF2-40B4-BE49-F238E27FC236}">
                      <a16:creationId xmlns:a16="http://schemas.microsoft.com/office/drawing/2014/main" id="{0DE80541-79DE-DF23-BC7C-A1B1B8402B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88050" y="1352991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5556B47-41B6-32D4-AF21-7C45C5176C5A}"/>
                  </a:ext>
                </a:extLst>
              </p:cNvPr>
              <p:cNvSpPr txBox="1"/>
              <p:nvPr/>
            </p:nvSpPr>
            <p:spPr>
              <a:xfrm>
                <a:off x="6768945" y="2747799"/>
                <a:ext cx="2651230" cy="565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/>
                  <a:t>밤낮전환 인공지능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F5C2C93-1C63-5205-C194-DEC1B08EEF69}"/>
                </a:ext>
              </a:extLst>
            </p:cNvPr>
            <p:cNvSpPr txBox="1"/>
            <p:nvPr/>
          </p:nvSpPr>
          <p:spPr>
            <a:xfrm>
              <a:off x="6367853" y="2929488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06F9E9E-7ABF-021B-06DF-2FB5B4746A70}"/>
                </a:ext>
              </a:extLst>
            </p:cNvPr>
            <p:cNvGrpSpPr/>
            <p:nvPr/>
          </p:nvGrpSpPr>
          <p:grpSpPr>
            <a:xfrm>
              <a:off x="4305915" y="3744449"/>
              <a:ext cx="1802333" cy="2524167"/>
              <a:chOff x="2119666" y="1192536"/>
              <a:chExt cx="1802333" cy="2524167"/>
            </a:xfrm>
          </p:grpSpPr>
          <p:pic>
            <p:nvPicPr>
              <p:cNvPr id="52" name="그래픽 51" descr="이미지 단색으로 채워진">
                <a:extLst>
                  <a:ext uri="{FF2B5EF4-FFF2-40B4-BE49-F238E27FC236}">
                    <a16:creationId xmlns:a16="http://schemas.microsoft.com/office/drawing/2014/main" id="{CAF16413-275C-39E3-951E-1344A1E9F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170402" y="1192536"/>
                <a:ext cx="1341338" cy="1341338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AE36C1-F661-1D28-C57B-8259BC53A6FC}"/>
                  </a:ext>
                </a:extLst>
              </p:cNvPr>
              <p:cNvSpPr txBox="1"/>
              <p:nvPr/>
            </p:nvSpPr>
            <p:spPr>
              <a:xfrm>
                <a:off x="2119666" y="2747798"/>
                <a:ext cx="1802333" cy="968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/>
                  <a:t>밤 낮</a:t>
                </a:r>
                <a:endParaRPr lang="en-US" altLang="ko-KR" sz="1500" dirty="0"/>
              </a:p>
              <a:p>
                <a:r>
                  <a:rPr lang="ko-KR" altLang="en-US" sz="1500" dirty="0"/>
                  <a:t>데이터 수집</a:t>
                </a:r>
              </a:p>
            </p:txBody>
          </p:sp>
        </p:grpSp>
        <p:pic>
          <p:nvPicPr>
            <p:cNvPr id="47" name="그래픽 46" descr="오른쪽 화살표 단색으로 채워진">
              <a:extLst>
                <a:ext uri="{FF2B5EF4-FFF2-40B4-BE49-F238E27FC236}">
                  <a16:creationId xmlns:a16="http://schemas.microsoft.com/office/drawing/2014/main" id="{DA38D52B-915B-6676-31D8-8EBAA2338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9759689">
              <a:off x="3145771" y="2047405"/>
              <a:ext cx="914400" cy="914400"/>
            </a:xfrm>
            <a:prstGeom prst="rect">
              <a:avLst/>
            </a:prstGeom>
          </p:spPr>
        </p:pic>
        <p:pic>
          <p:nvPicPr>
            <p:cNvPr id="48" name="그래픽 47" descr="오른쪽 화살표 단색으로 채워진">
              <a:extLst>
                <a:ext uri="{FF2B5EF4-FFF2-40B4-BE49-F238E27FC236}">
                  <a16:creationId xmlns:a16="http://schemas.microsoft.com/office/drawing/2014/main" id="{2CF9E389-E5DC-9BEA-0F84-DB25CEC86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2133068">
              <a:off x="3027030" y="3387093"/>
              <a:ext cx="914400" cy="914400"/>
            </a:xfrm>
            <a:prstGeom prst="rect">
              <a:avLst/>
            </a:prstGeom>
          </p:spPr>
        </p:pic>
        <p:pic>
          <p:nvPicPr>
            <p:cNvPr id="49" name="그래픽 48" descr="오른쪽 화살표 단색으로 채워진">
              <a:extLst>
                <a:ext uri="{FF2B5EF4-FFF2-40B4-BE49-F238E27FC236}">
                  <a16:creationId xmlns:a16="http://schemas.microsoft.com/office/drawing/2014/main" id="{A6BC3446-0FDA-6507-F7E2-67492A41E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22174" y="1598645"/>
              <a:ext cx="914400" cy="914400"/>
            </a:xfrm>
            <a:prstGeom prst="rect">
              <a:avLst/>
            </a:prstGeom>
          </p:spPr>
        </p:pic>
        <p:pic>
          <p:nvPicPr>
            <p:cNvPr id="50" name="그래픽 49" descr="오른쪽 화살표 단색으로 채워진">
              <a:extLst>
                <a:ext uri="{FF2B5EF4-FFF2-40B4-BE49-F238E27FC236}">
                  <a16:creationId xmlns:a16="http://schemas.microsoft.com/office/drawing/2014/main" id="{89F68DFC-2CF1-F370-E2AB-8CF270EB1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174660" y="4080130"/>
              <a:ext cx="914400" cy="914400"/>
            </a:xfrm>
            <a:prstGeom prst="rect">
              <a:avLst/>
            </a:prstGeom>
          </p:spPr>
        </p:pic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5BCBEA37-5689-9214-C75B-0730A55841EB}"/>
                </a:ext>
              </a:extLst>
            </p:cNvPr>
            <p:cNvSpPr/>
            <p:nvPr/>
          </p:nvSpPr>
          <p:spPr>
            <a:xfrm>
              <a:off x="8247390" y="4388801"/>
              <a:ext cx="550606" cy="3122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EF53-6154-1461-D872-D34A3BFCE040}"/>
              </a:ext>
            </a:extLst>
          </p:cNvPr>
          <p:cNvSpPr/>
          <p:nvPr/>
        </p:nvSpPr>
        <p:spPr>
          <a:xfrm>
            <a:off x="4464420" y="1930551"/>
            <a:ext cx="1578445" cy="17086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슬라이드 번호 개체 틀 2">
            <a:extLst>
              <a:ext uri="{FF2B5EF4-FFF2-40B4-BE49-F238E27FC236}">
                <a16:creationId xmlns:a16="http://schemas.microsoft.com/office/drawing/2014/main" id="{FB7A0CC2-3137-4002-0F61-F1788FF9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20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9721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14D4D4-0018-4815-8698-5EC78806CBF8}"/>
              </a:ext>
            </a:extLst>
          </p:cNvPr>
          <p:cNvSpPr txBox="1"/>
          <p:nvPr/>
        </p:nvSpPr>
        <p:spPr>
          <a:xfrm>
            <a:off x="265233" y="233134"/>
            <a:ext cx="2611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시스템 구성도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밤낮전환 인공지능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80DA801-1611-42C0-A093-5FFDCD11343E}"/>
              </a:ext>
            </a:extLst>
          </p:cNvPr>
          <p:cNvGrpSpPr/>
          <p:nvPr/>
        </p:nvGrpSpPr>
        <p:grpSpPr>
          <a:xfrm>
            <a:off x="6259865" y="3506236"/>
            <a:ext cx="5002539" cy="1450066"/>
            <a:chOff x="6259865" y="3506236"/>
            <a:chExt cx="5002539" cy="1450066"/>
          </a:xfrm>
        </p:grpSpPr>
        <p:pic>
          <p:nvPicPr>
            <p:cNvPr id="50" name="그래픽 49" descr="인터넷 단색으로 채워진">
              <a:extLst>
                <a:ext uri="{FF2B5EF4-FFF2-40B4-BE49-F238E27FC236}">
                  <a16:creationId xmlns:a16="http://schemas.microsoft.com/office/drawing/2014/main" id="{4C4CB170-C908-4B49-A828-937758C65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953105" y="3506236"/>
              <a:ext cx="1087543" cy="1087543"/>
            </a:xfrm>
            <a:prstGeom prst="rect">
              <a:avLst/>
            </a:prstGeom>
          </p:spPr>
        </p:pic>
        <p:pic>
          <p:nvPicPr>
            <p:cNvPr id="51" name="그래픽 50" descr="이미지 단색으로 채워진">
              <a:extLst>
                <a:ext uri="{FF2B5EF4-FFF2-40B4-BE49-F238E27FC236}">
                  <a16:creationId xmlns:a16="http://schemas.microsoft.com/office/drawing/2014/main" id="{C6FF4AF7-EF6E-4F7B-9173-FA961A472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59865" y="3573826"/>
              <a:ext cx="886229" cy="886229"/>
            </a:xfrm>
            <a:prstGeom prst="rect">
              <a:avLst/>
            </a:prstGeom>
          </p:spPr>
        </p:pic>
        <p:pic>
          <p:nvPicPr>
            <p:cNvPr id="52" name="그래픽 51" descr="오른쪽 화살표 단색으로 채워진">
              <a:extLst>
                <a:ext uri="{FF2B5EF4-FFF2-40B4-BE49-F238E27FC236}">
                  <a16:creationId xmlns:a16="http://schemas.microsoft.com/office/drawing/2014/main" id="{79CA4AD4-4186-4C01-891C-D2889125F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19884" y="3633150"/>
              <a:ext cx="767582" cy="767582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993704-81E9-4E2E-B902-30DF91F831EB}"/>
                </a:ext>
              </a:extLst>
            </p:cNvPr>
            <p:cNvSpPr txBox="1"/>
            <p:nvPr/>
          </p:nvSpPr>
          <p:spPr>
            <a:xfrm>
              <a:off x="6334047" y="4586970"/>
              <a:ext cx="4928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밤 사진의 색을 모두 제거한 사진 생성</a:t>
              </a:r>
            </a:p>
          </p:txBody>
        </p:sp>
        <p:pic>
          <p:nvPicPr>
            <p:cNvPr id="58" name="그래픽 57" descr="오른쪽 화살표 단색으로 채워진">
              <a:extLst>
                <a:ext uri="{FF2B5EF4-FFF2-40B4-BE49-F238E27FC236}">
                  <a16:creationId xmlns:a16="http://schemas.microsoft.com/office/drawing/2014/main" id="{F18CC303-E141-471E-AC36-599C56D35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83639" y="3642688"/>
              <a:ext cx="767582" cy="767582"/>
            </a:xfrm>
            <a:prstGeom prst="rect">
              <a:avLst/>
            </a:prstGeom>
          </p:spPr>
        </p:pic>
        <p:pic>
          <p:nvPicPr>
            <p:cNvPr id="59" name="그래픽 58" descr="이미지 단색으로 채워진">
              <a:extLst>
                <a:ext uri="{FF2B5EF4-FFF2-40B4-BE49-F238E27FC236}">
                  <a16:creationId xmlns:a16="http://schemas.microsoft.com/office/drawing/2014/main" id="{EFC90DD7-6A49-4478-88CB-70C55F5A1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5526" y="3548659"/>
              <a:ext cx="886229" cy="886229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4351B21-3FEB-47EC-B710-EC2C74EF6D0D}"/>
              </a:ext>
            </a:extLst>
          </p:cNvPr>
          <p:cNvGrpSpPr/>
          <p:nvPr/>
        </p:nvGrpSpPr>
        <p:grpSpPr>
          <a:xfrm>
            <a:off x="929596" y="3481070"/>
            <a:ext cx="4083927" cy="1475232"/>
            <a:chOff x="1382258" y="3480974"/>
            <a:chExt cx="4083927" cy="1475232"/>
          </a:xfrm>
        </p:grpSpPr>
        <p:pic>
          <p:nvPicPr>
            <p:cNvPr id="64" name="그래픽 63" descr="인터넷 단색으로 채워진">
              <a:extLst>
                <a:ext uri="{FF2B5EF4-FFF2-40B4-BE49-F238E27FC236}">
                  <a16:creationId xmlns:a16="http://schemas.microsoft.com/office/drawing/2014/main" id="{32A16D75-CE36-4F2C-8377-F05C7480E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536125" y="3480974"/>
              <a:ext cx="1087543" cy="1087543"/>
            </a:xfrm>
            <a:prstGeom prst="rect">
              <a:avLst/>
            </a:prstGeom>
          </p:spPr>
        </p:pic>
        <p:pic>
          <p:nvPicPr>
            <p:cNvPr id="65" name="그래픽 64" descr="이미지 단색으로 채워진">
              <a:extLst>
                <a:ext uri="{FF2B5EF4-FFF2-40B4-BE49-F238E27FC236}">
                  <a16:creationId xmlns:a16="http://schemas.microsoft.com/office/drawing/2014/main" id="{A2955721-0819-43E9-AF10-F632E107E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42886" y="3548564"/>
              <a:ext cx="886229" cy="886229"/>
            </a:xfrm>
            <a:prstGeom prst="rect">
              <a:avLst/>
            </a:prstGeom>
          </p:spPr>
        </p:pic>
        <p:pic>
          <p:nvPicPr>
            <p:cNvPr id="66" name="그래픽 65" descr="오른쪽 화살표 단색으로 채워진">
              <a:extLst>
                <a:ext uri="{FF2B5EF4-FFF2-40B4-BE49-F238E27FC236}">
                  <a16:creationId xmlns:a16="http://schemas.microsoft.com/office/drawing/2014/main" id="{7DD34EBB-8A5B-4469-A2FA-FADC34E78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02904" y="3607888"/>
              <a:ext cx="767582" cy="76758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C98BE08-C712-4ED9-AC68-109CF57DDC23}"/>
                </a:ext>
              </a:extLst>
            </p:cNvPr>
            <p:cNvSpPr txBox="1"/>
            <p:nvPr/>
          </p:nvSpPr>
          <p:spPr>
            <a:xfrm>
              <a:off x="1382258" y="4586874"/>
              <a:ext cx="4083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낮 사진을 모델에 입력해서 특징 추출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CFCF2BA-984A-4BE6-B8BA-45689B984DA9}"/>
              </a:ext>
            </a:extLst>
          </p:cNvPr>
          <p:cNvGrpSpPr/>
          <p:nvPr/>
        </p:nvGrpSpPr>
        <p:grpSpPr>
          <a:xfrm>
            <a:off x="1833338" y="4974659"/>
            <a:ext cx="8282220" cy="1531598"/>
            <a:chOff x="1899821" y="4973338"/>
            <a:chExt cx="8282220" cy="1531598"/>
          </a:xfrm>
        </p:grpSpPr>
        <p:pic>
          <p:nvPicPr>
            <p:cNvPr id="74" name="그래픽 73" descr="이미지 단색으로 채워진">
              <a:extLst>
                <a:ext uri="{FF2B5EF4-FFF2-40B4-BE49-F238E27FC236}">
                  <a16:creationId xmlns:a16="http://schemas.microsoft.com/office/drawing/2014/main" id="{1397F27B-A369-404C-92BA-0467392EF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07395" y="5073996"/>
              <a:ext cx="886229" cy="886229"/>
            </a:xfrm>
            <a:prstGeom prst="rect">
              <a:avLst/>
            </a:prstGeom>
          </p:spPr>
        </p:pic>
        <p:pic>
          <p:nvPicPr>
            <p:cNvPr id="75" name="그래픽 74" descr="인터넷 단색으로 채워진">
              <a:extLst>
                <a:ext uri="{FF2B5EF4-FFF2-40B4-BE49-F238E27FC236}">
                  <a16:creationId xmlns:a16="http://schemas.microsoft.com/office/drawing/2014/main" id="{8F1C231F-2992-46B9-ABC1-B15A0B6D0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165840" y="4973338"/>
              <a:ext cx="1087543" cy="1087543"/>
            </a:xfrm>
            <a:prstGeom prst="rect">
              <a:avLst/>
            </a:prstGeom>
          </p:spPr>
        </p:pic>
        <p:pic>
          <p:nvPicPr>
            <p:cNvPr id="76" name="그래픽 75" descr="오른쪽 화살표 단색으로 채워진">
              <a:extLst>
                <a:ext uri="{FF2B5EF4-FFF2-40B4-BE49-F238E27FC236}">
                  <a16:creationId xmlns:a16="http://schemas.microsoft.com/office/drawing/2014/main" id="{99C44082-8B67-450D-AC8D-6ED35B462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45941" y="5120324"/>
              <a:ext cx="767582" cy="767581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7286266-D6C8-4D1D-9EF2-893BED997ECD}"/>
                </a:ext>
              </a:extLst>
            </p:cNvPr>
            <p:cNvSpPr txBox="1"/>
            <p:nvPr/>
          </p:nvSpPr>
          <p:spPr>
            <a:xfrm>
              <a:off x="1899821" y="6135604"/>
              <a:ext cx="8282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색을 제거한 밤 사진에 낮 사진에 있던 특징을 대입해서 새로운 낮 사진 생성</a:t>
              </a:r>
            </a:p>
          </p:txBody>
        </p:sp>
        <p:pic>
          <p:nvPicPr>
            <p:cNvPr id="78" name="그래픽 77" descr="오른쪽 화살표 단색으로 채워진">
              <a:extLst>
                <a:ext uri="{FF2B5EF4-FFF2-40B4-BE49-F238E27FC236}">
                  <a16:creationId xmlns:a16="http://schemas.microsoft.com/office/drawing/2014/main" id="{494C5B49-6F5B-4A93-ADB5-05FAF92C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4385" y="5131681"/>
              <a:ext cx="767582" cy="767581"/>
            </a:xfrm>
            <a:prstGeom prst="rect">
              <a:avLst/>
            </a:prstGeom>
          </p:spPr>
        </p:pic>
        <p:pic>
          <p:nvPicPr>
            <p:cNvPr id="79" name="그래픽 78" descr="이미지 단색으로 채워진">
              <a:extLst>
                <a:ext uri="{FF2B5EF4-FFF2-40B4-BE49-F238E27FC236}">
                  <a16:creationId xmlns:a16="http://schemas.microsoft.com/office/drawing/2014/main" id="{491D0529-F433-44D1-81A1-5E86F6213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277366" y="5063556"/>
              <a:ext cx="886229" cy="886229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BFCBD9C-ECF8-387B-CA94-67396FD3E552}"/>
              </a:ext>
            </a:extLst>
          </p:cNvPr>
          <p:cNvGrpSpPr/>
          <p:nvPr/>
        </p:nvGrpSpPr>
        <p:grpSpPr>
          <a:xfrm>
            <a:off x="2482112" y="450561"/>
            <a:ext cx="6897428" cy="3062818"/>
            <a:chOff x="1179732" y="911957"/>
            <a:chExt cx="9696498" cy="5356659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B880BF2-1613-510D-93E0-17CF57E3B36D}"/>
                </a:ext>
              </a:extLst>
            </p:cNvPr>
            <p:cNvGrpSpPr/>
            <p:nvPr/>
          </p:nvGrpSpPr>
          <p:grpSpPr>
            <a:xfrm>
              <a:off x="1179732" y="2253295"/>
              <a:ext cx="1723365" cy="2543287"/>
              <a:chOff x="136205" y="1173416"/>
              <a:chExt cx="1723365" cy="2543287"/>
            </a:xfrm>
          </p:grpSpPr>
          <p:pic>
            <p:nvPicPr>
              <p:cNvPr id="86" name="그래픽 85" descr="컴퓨터 단색으로 채워진">
                <a:extLst>
                  <a:ext uri="{FF2B5EF4-FFF2-40B4-BE49-F238E27FC236}">
                    <a16:creationId xmlns:a16="http://schemas.microsoft.com/office/drawing/2014/main" id="{01F56523-2976-0296-6C39-D86AF04EA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39200" y="1173416"/>
                <a:ext cx="1317374" cy="1317374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00030B2-34FA-6A20-7FA4-6248BEE9FF21}"/>
                  </a:ext>
                </a:extLst>
              </p:cNvPr>
              <p:cNvSpPr txBox="1"/>
              <p:nvPr/>
            </p:nvSpPr>
            <p:spPr>
              <a:xfrm>
                <a:off x="136205" y="2747799"/>
                <a:ext cx="1723365" cy="968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/>
                  <a:t>개발 환경 구축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62E6A79-65FE-78EC-8D13-FF08BE05801E}"/>
                </a:ext>
              </a:extLst>
            </p:cNvPr>
            <p:cNvGrpSpPr/>
            <p:nvPr/>
          </p:nvGrpSpPr>
          <p:grpSpPr>
            <a:xfrm>
              <a:off x="4354584" y="911957"/>
              <a:ext cx="1753665" cy="2524167"/>
              <a:chOff x="2119666" y="1192536"/>
              <a:chExt cx="1753665" cy="2524167"/>
            </a:xfrm>
          </p:grpSpPr>
          <p:pic>
            <p:nvPicPr>
              <p:cNvPr id="84" name="그래픽 83" descr="이미지 단색으로 채워진">
                <a:extLst>
                  <a:ext uri="{FF2B5EF4-FFF2-40B4-BE49-F238E27FC236}">
                    <a16:creationId xmlns:a16="http://schemas.microsoft.com/office/drawing/2014/main" id="{E708C553-84CC-B719-26A7-2EE2F0125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70402" y="1192536"/>
                <a:ext cx="1341338" cy="1341338"/>
              </a:xfrm>
              <a:prstGeom prst="rect">
                <a:avLst/>
              </a:prstGeom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13FE38A-347B-2B1C-E021-FBA7F828D9E6}"/>
                  </a:ext>
                </a:extLst>
              </p:cNvPr>
              <p:cNvSpPr txBox="1"/>
              <p:nvPr/>
            </p:nvSpPr>
            <p:spPr>
              <a:xfrm>
                <a:off x="2119666" y="2747798"/>
                <a:ext cx="1753665" cy="968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/>
                  <a:t>빛 번짐 </a:t>
                </a:r>
                <a:endParaRPr lang="en-US" altLang="ko-KR" sz="1500" dirty="0"/>
              </a:p>
              <a:p>
                <a:r>
                  <a:rPr lang="ko-KR" altLang="en-US" sz="1500" dirty="0"/>
                  <a:t>데이터 수집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B592834-C540-A859-A224-24CEE43FBE4F}"/>
                </a:ext>
              </a:extLst>
            </p:cNvPr>
            <p:cNvGrpSpPr/>
            <p:nvPr/>
          </p:nvGrpSpPr>
          <p:grpSpPr>
            <a:xfrm>
              <a:off x="7476119" y="1138591"/>
              <a:ext cx="3400111" cy="2120456"/>
              <a:chOff x="3798320" y="1192536"/>
              <a:chExt cx="3400111" cy="2120456"/>
            </a:xfrm>
          </p:grpSpPr>
          <p:pic>
            <p:nvPicPr>
              <p:cNvPr id="82" name="그래픽 81" descr="막대 그래프 상향 추세 윤곽선">
                <a:extLst>
                  <a:ext uri="{FF2B5EF4-FFF2-40B4-BE49-F238E27FC236}">
                    <a16:creationId xmlns:a16="http://schemas.microsoft.com/office/drawing/2014/main" id="{15CBA653-1812-F76A-39F8-422DFF9ED7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422828" y="1192536"/>
                <a:ext cx="1404671" cy="1404671"/>
              </a:xfrm>
              <a:prstGeom prst="rect">
                <a:avLst/>
              </a:prstGeom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8053946-7230-189D-EF36-4C759C1D36E8}"/>
                  </a:ext>
                </a:extLst>
              </p:cNvPr>
              <p:cNvSpPr txBox="1"/>
              <p:nvPr/>
            </p:nvSpPr>
            <p:spPr>
              <a:xfrm>
                <a:off x="3798320" y="2747798"/>
                <a:ext cx="3400111" cy="565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/>
                  <a:t>빛 번짐 최소화 인공지능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623EF25-BE93-D070-D4B2-0C4DDA581222}"/>
                </a:ext>
              </a:extLst>
            </p:cNvPr>
            <p:cNvGrpSpPr/>
            <p:nvPr/>
          </p:nvGrpSpPr>
          <p:grpSpPr>
            <a:xfrm>
              <a:off x="7270907" y="4022428"/>
              <a:ext cx="2788103" cy="1970153"/>
              <a:chOff x="6416647" y="1342511"/>
              <a:chExt cx="2788103" cy="1970153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54A06FEB-94AF-9092-56CB-489A3E424E20}"/>
                  </a:ext>
                </a:extLst>
              </p:cNvPr>
              <p:cNvGrpSpPr/>
              <p:nvPr/>
            </p:nvGrpSpPr>
            <p:grpSpPr>
              <a:xfrm>
                <a:off x="6416647" y="1342511"/>
                <a:ext cx="2601298" cy="924880"/>
                <a:chOff x="6001152" y="1342511"/>
                <a:chExt cx="2601298" cy="924880"/>
              </a:xfrm>
            </p:grpSpPr>
            <p:pic>
              <p:nvPicPr>
                <p:cNvPr id="71" name="그래픽 70" descr="달 단색으로 채워진">
                  <a:extLst>
                    <a:ext uri="{FF2B5EF4-FFF2-40B4-BE49-F238E27FC236}">
                      <a16:creationId xmlns:a16="http://schemas.microsoft.com/office/drawing/2014/main" id="{0A299C8A-46D4-9361-87F3-65CC89B75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01152" y="1342511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72" name="그래픽 71" descr="일 단색으로 채워진">
                  <a:extLst>
                    <a:ext uri="{FF2B5EF4-FFF2-40B4-BE49-F238E27FC236}">
                      <a16:creationId xmlns:a16="http://schemas.microsoft.com/office/drawing/2014/main" id="{2B6EAF55-1779-D6DD-C829-FE0FFE2D59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88050" y="1352991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63DE0A7-F5DC-4672-FA51-A16088C59489}"/>
                  </a:ext>
                </a:extLst>
              </p:cNvPr>
              <p:cNvSpPr txBox="1"/>
              <p:nvPr/>
            </p:nvSpPr>
            <p:spPr>
              <a:xfrm>
                <a:off x="6553520" y="2747471"/>
                <a:ext cx="2651230" cy="565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/>
                  <a:t>밤낮전환 인공지능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3AD43FE-C482-8A2E-F930-3716A3F1291E}"/>
                </a:ext>
              </a:extLst>
            </p:cNvPr>
            <p:cNvSpPr txBox="1"/>
            <p:nvPr/>
          </p:nvSpPr>
          <p:spPr>
            <a:xfrm>
              <a:off x="6367853" y="2929488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3BD8C38-F465-6EEB-FF74-C70B9EF8497C}"/>
                </a:ext>
              </a:extLst>
            </p:cNvPr>
            <p:cNvGrpSpPr/>
            <p:nvPr/>
          </p:nvGrpSpPr>
          <p:grpSpPr>
            <a:xfrm>
              <a:off x="4305915" y="3744449"/>
              <a:ext cx="1802333" cy="2524167"/>
              <a:chOff x="2119666" y="1192536"/>
              <a:chExt cx="1802333" cy="2524167"/>
            </a:xfrm>
          </p:grpSpPr>
          <p:pic>
            <p:nvPicPr>
              <p:cNvPr id="63" name="그래픽 62" descr="이미지 단색으로 채워진">
                <a:extLst>
                  <a:ext uri="{FF2B5EF4-FFF2-40B4-BE49-F238E27FC236}">
                    <a16:creationId xmlns:a16="http://schemas.microsoft.com/office/drawing/2014/main" id="{C6321BF8-D941-5FC2-5102-1BF4EBBF0F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70402" y="1192536"/>
                <a:ext cx="1341338" cy="1341338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41E968A-7C22-E6D2-C203-A074495A7C3C}"/>
                  </a:ext>
                </a:extLst>
              </p:cNvPr>
              <p:cNvSpPr txBox="1"/>
              <p:nvPr/>
            </p:nvSpPr>
            <p:spPr>
              <a:xfrm>
                <a:off x="2119666" y="2747798"/>
                <a:ext cx="1802333" cy="968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/>
                  <a:t>밤 낮</a:t>
                </a:r>
                <a:endParaRPr lang="en-US" altLang="ko-KR" sz="1500" dirty="0"/>
              </a:p>
              <a:p>
                <a:r>
                  <a:rPr lang="ko-KR" altLang="en-US" sz="1500" dirty="0"/>
                  <a:t>데이터 수집</a:t>
                </a:r>
              </a:p>
            </p:txBody>
          </p:sp>
        </p:grpSp>
        <p:pic>
          <p:nvPicPr>
            <p:cNvPr id="56" name="그래픽 55" descr="오른쪽 화살표 단색으로 채워진">
              <a:extLst>
                <a:ext uri="{FF2B5EF4-FFF2-40B4-BE49-F238E27FC236}">
                  <a16:creationId xmlns:a16="http://schemas.microsoft.com/office/drawing/2014/main" id="{CCE70772-A837-2D39-A2F9-6739BF6B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9759689">
              <a:off x="3145771" y="2047405"/>
              <a:ext cx="914400" cy="914400"/>
            </a:xfrm>
            <a:prstGeom prst="rect">
              <a:avLst/>
            </a:prstGeom>
          </p:spPr>
        </p:pic>
        <p:pic>
          <p:nvPicPr>
            <p:cNvPr id="57" name="그래픽 56" descr="오른쪽 화살표 단색으로 채워진">
              <a:extLst>
                <a:ext uri="{FF2B5EF4-FFF2-40B4-BE49-F238E27FC236}">
                  <a16:creationId xmlns:a16="http://schemas.microsoft.com/office/drawing/2014/main" id="{8A33BB04-5C9A-02E1-691D-97003FB12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133068">
              <a:off x="3027030" y="3387093"/>
              <a:ext cx="914400" cy="914400"/>
            </a:xfrm>
            <a:prstGeom prst="rect">
              <a:avLst/>
            </a:prstGeom>
          </p:spPr>
        </p:pic>
        <p:pic>
          <p:nvPicPr>
            <p:cNvPr id="60" name="그래픽 59" descr="오른쪽 화살표 단색으로 채워진">
              <a:extLst>
                <a:ext uri="{FF2B5EF4-FFF2-40B4-BE49-F238E27FC236}">
                  <a16:creationId xmlns:a16="http://schemas.microsoft.com/office/drawing/2014/main" id="{B4CF817D-5521-785F-4207-6DEEC8718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22174" y="1598645"/>
              <a:ext cx="914400" cy="914400"/>
            </a:xfrm>
            <a:prstGeom prst="rect">
              <a:avLst/>
            </a:prstGeom>
          </p:spPr>
        </p:pic>
        <p:pic>
          <p:nvPicPr>
            <p:cNvPr id="61" name="그래픽 60" descr="오른쪽 화살표 단색으로 채워진">
              <a:extLst>
                <a:ext uri="{FF2B5EF4-FFF2-40B4-BE49-F238E27FC236}">
                  <a16:creationId xmlns:a16="http://schemas.microsoft.com/office/drawing/2014/main" id="{B2144C22-EA44-732D-FA18-35DF231AF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74660" y="4080130"/>
              <a:ext cx="914400" cy="914400"/>
            </a:xfrm>
            <a:prstGeom prst="rect">
              <a:avLst/>
            </a:prstGeom>
          </p:spPr>
        </p:pic>
        <p:sp>
          <p:nvSpPr>
            <p:cNvPr id="62" name="화살표: 오른쪽 61">
              <a:extLst>
                <a:ext uri="{FF2B5EF4-FFF2-40B4-BE49-F238E27FC236}">
                  <a16:creationId xmlns:a16="http://schemas.microsoft.com/office/drawing/2014/main" id="{80A39131-62B8-6326-1B0E-58B2BD649C5F}"/>
                </a:ext>
              </a:extLst>
            </p:cNvPr>
            <p:cNvSpPr/>
            <p:nvPr/>
          </p:nvSpPr>
          <p:spPr>
            <a:xfrm>
              <a:off x="8247390" y="4388801"/>
              <a:ext cx="550606" cy="3122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791451E-3814-B338-A911-1A87A67756D4}"/>
              </a:ext>
            </a:extLst>
          </p:cNvPr>
          <p:cNvSpPr/>
          <p:nvPr/>
        </p:nvSpPr>
        <p:spPr>
          <a:xfrm>
            <a:off x="6783201" y="1792574"/>
            <a:ext cx="2168264" cy="17086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슬라이드 번호 개체 틀 2">
            <a:extLst>
              <a:ext uri="{FF2B5EF4-FFF2-40B4-BE49-F238E27FC236}">
                <a16:creationId xmlns:a16="http://schemas.microsoft.com/office/drawing/2014/main" id="{359A3F3E-8AD5-64B7-3AE0-8E6A614C1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21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2876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01D628E-9E4B-6C73-AF94-B086A40519E4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58FAB-86DB-44AF-078B-E6DC871EA8D6}"/>
              </a:ext>
            </a:extLst>
          </p:cNvPr>
          <p:cNvSpPr txBox="1"/>
          <p:nvPr/>
        </p:nvSpPr>
        <p:spPr>
          <a:xfrm>
            <a:off x="265232" y="233134"/>
            <a:ext cx="2895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밤 낮 전환 </a:t>
            </a:r>
            <a:r>
              <a:rPr lang="en-US" altLang="ko-KR" sz="1200" b="1" dirty="0"/>
              <a:t>– cycle </a:t>
            </a:r>
            <a:r>
              <a:rPr lang="en-US" altLang="ko-KR" sz="1200" b="1" dirty="0" err="1"/>
              <a:t>gan</a:t>
            </a:r>
            <a:endParaRPr lang="ko-KR" altLang="en-US" sz="1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1B51D-1DA1-7DB2-B8C4-79733E42DDBC}"/>
              </a:ext>
            </a:extLst>
          </p:cNvPr>
          <p:cNvSpPr txBox="1"/>
          <p:nvPr/>
        </p:nvSpPr>
        <p:spPr>
          <a:xfrm>
            <a:off x="884902" y="936212"/>
            <a:ext cx="99404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Cycle-</a:t>
            </a:r>
            <a:r>
              <a:rPr lang="en-US" altLang="ko-KR" dirty="0" err="1"/>
              <a:t>gan</a:t>
            </a:r>
            <a:r>
              <a:rPr lang="en-US" altLang="ko-KR" dirty="0"/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 이미지 데이터셋을 사용하여 입력된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이미지와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출력할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이미지를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mapping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하는 것을 목표로 하는 생성 모델의 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-apple-system"/>
              </a:rPr>
              <a:t>분야</a:t>
            </a:r>
            <a:r>
              <a:rPr lang="ko-KR" altLang="en-US" dirty="0" err="1"/>
              <a:t>중</a:t>
            </a:r>
            <a:r>
              <a:rPr lang="ko-KR" altLang="en-US" dirty="0"/>
              <a:t> 하나로 기존의 </a:t>
            </a:r>
            <a:r>
              <a:rPr lang="en-US" altLang="ko-KR" dirty="0"/>
              <a:t>pix2pix</a:t>
            </a:r>
            <a:r>
              <a:rPr lang="ko-KR" altLang="en-US" dirty="0"/>
              <a:t>의 경우 학습을 진행할 때 한 쌍의 이미지가 존재해야 가능하다는 단점이 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unpair</a:t>
            </a:r>
            <a:r>
              <a:rPr lang="ko-KR" altLang="en-US" dirty="0"/>
              <a:t>한 이미지를 가지고도 이미지 비교를 통해 학습하여 이미지를 새롭게 생성하는 모델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059256-02E8-DDB1-6BED-271C7930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32" y="2764017"/>
            <a:ext cx="4869277" cy="296214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9C961A-8422-FBB3-A3C9-92DCFA688678}"/>
              </a:ext>
            </a:extLst>
          </p:cNvPr>
          <p:cNvCxnSpPr>
            <a:cxnSpLocks/>
          </p:cNvCxnSpPr>
          <p:nvPr/>
        </p:nvCxnSpPr>
        <p:spPr>
          <a:xfrm flipV="1">
            <a:off x="5225044" y="3133349"/>
            <a:ext cx="1741911" cy="279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0A0870-C3E8-3A5D-7418-0A39724BB8FD}"/>
              </a:ext>
            </a:extLst>
          </p:cNvPr>
          <p:cNvSpPr txBox="1"/>
          <p:nvPr/>
        </p:nvSpPr>
        <p:spPr>
          <a:xfrm>
            <a:off x="7121237" y="2948683"/>
            <a:ext cx="40732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Pix2pix</a:t>
            </a:r>
            <a:r>
              <a:rPr lang="ko-KR" altLang="en-US" dirty="0"/>
              <a:t>는 </a:t>
            </a:r>
            <a:r>
              <a:rPr lang="ko-KR" altLang="en-US" dirty="0" err="1"/>
              <a:t>출력값을</a:t>
            </a:r>
            <a:r>
              <a:rPr lang="ko-KR" altLang="en-US" dirty="0"/>
              <a:t> 위해서 </a:t>
            </a:r>
            <a:r>
              <a:rPr lang="en-US" altLang="ko-KR" dirty="0"/>
              <a:t>input</a:t>
            </a:r>
            <a:r>
              <a:rPr lang="ko-KR" altLang="en-US" dirty="0"/>
              <a:t>에 같은 이미지가 </a:t>
            </a:r>
            <a:r>
              <a:rPr lang="en-US" altLang="ko-KR" dirty="0"/>
              <a:t>2</a:t>
            </a:r>
            <a:r>
              <a:rPr lang="ko-KR" altLang="en-US" dirty="0"/>
              <a:t>장이 필요함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Cycle-</a:t>
            </a:r>
            <a:r>
              <a:rPr lang="en-US" altLang="ko-KR" dirty="0" err="1"/>
              <a:t>gan</a:t>
            </a:r>
            <a:r>
              <a:rPr lang="ko-KR" altLang="en-US" dirty="0"/>
              <a:t>의 경우 바로 왼쪽의 </a:t>
            </a:r>
            <a:r>
              <a:rPr lang="en-US" altLang="ko-KR" dirty="0"/>
              <a:t>input</a:t>
            </a:r>
            <a:r>
              <a:rPr lang="ko-KR" altLang="en-US" dirty="0"/>
              <a:t>이미지를 넣으면 오른쪽 이미지로 출력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E3732A9F-FB9C-DEF7-598E-F056C4D9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22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9183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6CA93E-4E49-32ED-7958-9D33A7ED421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44FB9-7B16-553D-53DE-1D8B10716C6E}"/>
              </a:ext>
            </a:extLst>
          </p:cNvPr>
          <p:cNvSpPr txBox="1"/>
          <p:nvPr/>
        </p:nvSpPr>
        <p:spPr>
          <a:xfrm>
            <a:off x="265232" y="233134"/>
            <a:ext cx="2895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밤 낮 전환 </a:t>
            </a:r>
            <a:r>
              <a:rPr lang="en-US" altLang="ko-KR" sz="1200" b="1" dirty="0"/>
              <a:t>– generator, discriminator</a:t>
            </a:r>
            <a:endParaRPr lang="ko-KR" alt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8B2AD-C2C1-C28D-97DA-2C45BF8A7E08}"/>
              </a:ext>
            </a:extLst>
          </p:cNvPr>
          <p:cNvSpPr txBox="1"/>
          <p:nvPr/>
        </p:nvSpPr>
        <p:spPr>
          <a:xfrm>
            <a:off x="780297" y="1162311"/>
            <a:ext cx="39245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Generator</a:t>
            </a:r>
            <a:r>
              <a:rPr lang="en-US" altLang="ko-KR" dirty="0"/>
              <a:t>:</a:t>
            </a:r>
            <a:r>
              <a:rPr lang="ko-KR" altLang="en-US" dirty="0"/>
              <a:t> 데이터를 새로 만들어 가짜 이미지를 생성하는 모델로</a:t>
            </a:r>
            <a:r>
              <a:rPr lang="en-US" altLang="ko-KR" dirty="0"/>
              <a:t>,</a:t>
            </a:r>
            <a:r>
              <a:rPr lang="ko-KR" altLang="en-US" dirty="0"/>
              <a:t> 밤낮전환 인공지능에서 밤 사진을 낮 사진으로 만들어주는 역할을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64CC13-270D-35F0-ABDD-F434300D4494}"/>
              </a:ext>
            </a:extLst>
          </p:cNvPr>
          <p:cNvSpPr txBox="1"/>
          <p:nvPr/>
        </p:nvSpPr>
        <p:spPr>
          <a:xfrm>
            <a:off x="774586" y="4193563"/>
            <a:ext cx="393024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Discriminator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주어진 데이터가 진짜 이미지인지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generator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가 생성한 가짜 이미지인지를 판별하는 역할을 한다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  <a:endParaRPr lang="en-US" altLang="ko-KR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4E3FC5D-18C2-6F6A-59BF-1B25F28B6539}"/>
              </a:ext>
            </a:extLst>
          </p:cNvPr>
          <p:cNvGrpSpPr/>
          <p:nvPr/>
        </p:nvGrpSpPr>
        <p:grpSpPr>
          <a:xfrm>
            <a:off x="6909592" y="4109998"/>
            <a:ext cx="4113176" cy="1459787"/>
            <a:chOff x="1424832" y="2811716"/>
            <a:chExt cx="8557368" cy="300161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C254E0-5F69-3F97-0269-BF30BDB584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12" t="26570" b="31060"/>
            <a:stretch/>
          </p:blipFill>
          <p:spPr>
            <a:xfrm>
              <a:off x="6609412" y="3012067"/>
              <a:ext cx="3372788" cy="2600907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F258BAB-D74F-9C1B-9880-B225A68D1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8" t="8244" r="27627" b="8306"/>
            <a:stretch/>
          </p:blipFill>
          <p:spPr>
            <a:xfrm>
              <a:off x="1424832" y="2811719"/>
              <a:ext cx="4817809" cy="3001608"/>
            </a:xfrm>
            <a:prstGeom prst="rect">
              <a:avLst/>
            </a:prstGeom>
          </p:spPr>
        </p:pic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52D6769-02F3-CB8B-2068-58DDD81906BA}"/>
                </a:ext>
              </a:extLst>
            </p:cNvPr>
            <p:cNvSpPr/>
            <p:nvPr/>
          </p:nvSpPr>
          <p:spPr>
            <a:xfrm>
              <a:off x="6399959" y="2811716"/>
              <a:ext cx="3431152" cy="3001607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721334-FA5E-5657-6991-83BE662BE0F8}"/>
              </a:ext>
            </a:extLst>
          </p:cNvPr>
          <p:cNvGrpSpPr/>
          <p:nvPr/>
        </p:nvGrpSpPr>
        <p:grpSpPr>
          <a:xfrm>
            <a:off x="7169322" y="740229"/>
            <a:ext cx="2882556" cy="2007770"/>
            <a:chOff x="6473710" y="626586"/>
            <a:chExt cx="2396025" cy="168250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ABD4B4B-F45D-2845-9AD2-61E20D914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8" t="8244" r="27627" b="8306"/>
            <a:stretch/>
          </p:blipFill>
          <p:spPr>
            <a:xfrm>
              <a:off x="6473710" y="626586"/>
              <a:ext cx="2315723" cy="1459786"/>
            </a:xfrm>
            <a:prstGeom prst="rect">
              <a:avLst/>
            </a:prstGeom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CDC1EE7-037C-D47B-936F-69A550D49B08}"/>
                </a:ext>
              </a:extLst>
            </p:cNvPr>
            <p:cNvSpPr/>
            <p:nvPr/>
          </p:nvSpPr>
          <p:spPr>
            <a:xfrm>
              <a:off x="7064838" y="1044301"/>
              <a:ext cx="1804897" cy="126479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A0E2C05-9459-8BCC-46DB-8CEE9D4898EC}"/>
              </a:ext>
            </a:extLst>
          </p:cNvPr>
          <p:cNvCxnSpPr/>
          <p:nvPr/>
        </p:nvCxnSpPr>
        <p:spPr>
          <a:xfrm>
            <a:off x="4876800" y="1993348"/>
            <a:ext cx="17549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EF3B984-D22D-7708-712A-1D1B32F66571}"/>
              </a:ext>
            </a:extLst>
          </p:cNvPr>
          <p:cNvCxnSpPr/>
          <p:nvPr/>
        </p:nvCxnSpPr>
        <p:spPr>
          <a:xfrm>
            <a:off x="4867563" y="4839892"/>
            <a:ext cx="17549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8AE80D70-0C4E-D01E-ABBD-822C661C3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23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9810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텍스트, 장면, 길, 도로이(가) 표시된 사진&#10;&#10;자동 생성된 설명">
            <a:extLst>
              <a:ext uri="{FF2B5EF4-FFF2-40B4-BE49-F238E27FC236}">
                <a16:creationId xmlns:a16="http://schemas.microsoft.com/office/drawing/2014/main" id="{5E71EDE7-68E8-20D3-9015-9701D1AC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85" y="1812246"/>
            <a:ext cx="4728015" cy="2712195"/>
          </a:xfrm>
          <a:prstGeom prst="rect">
            <a:avLst/>
          </a:prstGeom>
          <a:noFill/>
        </p:spPr>
      </p:pic>
      <p:pic>
        <p:nvPicPr>
          <p:cNvPr id="4" name="Picture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E676C26-097A-E64E-2958-A221DDCE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28" y="1829979"/>
            <a:ext cx="4742993" cy="2694462"/>
          </a:xfrm>
          <a:prstGeom prst="rect">
            <a:avLst/>
          </a:prstGeom>
          <a:noFill/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3E3BB58-E9B4-1BBD-0D33-BFB6226DDDCB}"/>
              </a:ext>
            </a:extLst>
          </p:cNvPr>
          <p:cNvSpPr/>
          <p:nvPr/>
        </p:nvSpPr>
        <p:spPr>
          <a:xfrm>
            <a:off x="5685503" y="2931816"/>
            <a:ext cx="765313" cy="43732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4D2B79-F7A1-B58A-F617-B54E237E1C98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AAA36-BABC-6821-83C2-FD650F75E065}"/>
              </a:ext>
            </a:extLst>
          </p:cNvPr>
          <p:cNvSpPr txBox="1"/>
          <p:nvPr/>
        </p:nvSpPr>
        <p:spPr>
          <a:xfrm>
            <a:off x="265232" y="233134"/>
            <a:ext cx="2895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밤 낮 전환 </a:t>
            </a:r>
            <a:r>
              <a:rPr lang="en-US" altLang="ko-KR" sz="1200" b="1" dirty="0"/>
              <a:t>- generator</a:t>
            </a:r>
            <a:endParaRPr lang="ko-KR" alt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76F4D-46CB-E258-7DDA-7B37CF5EB03D}"/>
              </a:ext>
            </a:extLst>
          </p:cNvPr>
          <p:cNvSpPr txBox="1"/>
          <p:nvPr/>
        </p:nvSpPr>
        <p:spPr>
          <a:xfrm>
            <a:off x="1002890" y="868802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출력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5EB9A-5776-BF28-2953-82B43B9DD6A0}"/>
              </a:ext>
            </a:extLst>
          </p:cNvPr>
          <p:cNvSpPr txBox="1"/>
          <p:nvPr/>
        </p:nvSpPr>
        <p:spPr>
          <a:xfrm>
            <a:off x="1002890" y="5004732"/>
            <a:ext cx="9839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현재는 학습을 시키기 전이기 때문에 임의의 가중치가 적용된 이미지가 생성되었다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이후에 학습을 진행하여 모델에 사진을 넣으면 밤 사진이 낮 사진이 되도록 출력 할 예정이다</a:t>
            </a:r>
            <a:r>
              <a:rPr lang="en-US" altLang="ko-KR" dirty="0"/>
              <a:t>.</a:t>
            </a: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2E688668-1B28-A02D-D9AF-9F789A7D7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24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5744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2BC2BBB-543A-44B0-9808-C1D543DE5B33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837CD-966D-4609-97A1-F88A4ACCF4EA}"/>
              </a:ext>
            </a:extLst>
          </p:cNvPr>
          <p:cNvSpPr txBox="1"/>
          <p:nvPr/>
        </p:nvSpPr>
        <p:spPr>
          <a:xfrm>
            <a:off x="265233" y="233134"/>
            <a:ext cx="1634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사업 계획서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116234-4F23-476E-9191-C1E43BDE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782" y="930275"/>
            <a:ext cx="3362909" cy="4997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15DFC-9665-4892-822A-EC18F53A08D1}"/>
              </a:ext>
            </a:extLst>
          </p:cNvPr>
          <p:cNvSpPr txBox="1"/>
          <p:nvPr/>
        </p:nvSpPr>
        <p:spPr>
          <a:xfrm>
            <a:off x="8443576" y="500519"/>
            <a:ext cx="305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링크사업단 </a:t>
            </a:r>
            <a:r>
              <a:rPr lang="ko-KR" altLang="en-US" dirty="0" err="1"/>
              <a:t>캡스톤</a:t>
            </a:r>
            <a:r>
              <a:rPr lang="ko-KR" altLang="en-US" dirty="0"/>
              <a:t> 제안서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A19BBC-C08F-439D-BA4A-0E5BCA9B02BD}"/>
              </a:ext>
            </a:extLst>
          </p:cNvPr>
          <p:cNvSpPr txBox="1"/>
          <p:nvPr/>
        </p:nvSpPr>
        <p:spPr>
          <a:xfrm>
            <a:off x="7889970" y="5988149"/>
            <a:ext cx="3873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ko-KR" altLang="en-US" sz="1400" dirty="0">
                <a:hlinkClick r:id="rId3"/>
              </a:rPr>
              <a:t>조선대학교 </a:t>
            </a:r>
            <a:r>
              <a:rPr lang="en-US" altLang="ko-KR" sz="1400" dirty="0">
                <a:hlinkClick r:id="rId3"/>
              </a:rPr>
              <a:t>LINC+ </a:t>
            </a:r>
            <a:r>
              <a:rPr lang="ko-KR" altLang="en-US" sz="1400" dirty="0">
                <a:hlinkClick r:id="rId3"/>
              </a:rPr>
              <a:t>사업단 </a:t>
            </a:r>
            <a:r>
              <a:rPr lang="en-US" altLang="ko-KR" sz="1400" dirty="0">
                <a:hlinkClick r:id="rId3"/>
              </a:rPr>
              <a:t>(chosun.ac.kr)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72225-FA58-46BC-B759-C7CF2674E94A}"/>
              </a:ext>
            </a:extLst>
          </p:cNvPr>
          <p:cNvSpPr txBox="1"/>
          <p:nvPr/>
        </p:nvSpPr>
        <p:spPr>
          <a:xfrm>
            <a:off x="352424" y="618510"/>
            <a:ext cx="7343775" cy="416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링크사업단은 지원학과에 </a:t>
            </a:r>
            <a:r>
              <a:rPr lang="ko-KR" altLang="en-US" b="1" dirty="0" err="1"/>
              <a:t>캡스톤이라는</a:t>
            </a:r>
            <a:r>
              <a:rPr lang="ko-KR" altLang="en-US" b="1" dirty="0"/>
              <a:t> 이름이 붙은 과목을 수강하는 학생들에 한에 </a:t>
            </a:r>
            <a:r>
              <a:rPr lang="en-US" altLang="ko-KR" b="1" dirty="0"/>
              <a:t>1</a:t>
            </a:r>
            <a:r>
              <a:rPr lang="ko-KR" altLang="en-US" b="1" dirty="0"/>
              <a:t>인당 </a:t>
            </a:r>
            <a:r>
              <a:rPr lang="en-US" altLang="ko-KR" b="1" dirty="0"/>
              <a:t>10</a:t>
            </a:r>
            <a:r>
              <a:rPr lang="ko-KR" altLang="en-US" b="1" dirty="0"/>
              <a:t>만원을 지원해준다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sz="1400" b="1" dirty="0"/>
              <a:t>사용처</a:t>
            </a:r>
            <a:endParaRPr lang="en-US" altLang="ko-KR" sz="1400" b="1" dirty="0"/>
          </a:p>
          <a:p>
            <a:endParaRPr lang="en-US" altLang="ko-KR" sz="1400" dirty="0"/>
          </a:p>
          <a:p>
            <a:pPr marL="342900" indent="-34290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b="1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Colab</a:t>
            </a:r>
            <a:endParaRPr lang="ko-KR" altLang="en-US" b="1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인공지능 학습 구현 환경과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google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에서 운영하는 무료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gpu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를 대여해서 누구나 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딥러닝을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 할 수 있도록 지원하는 플랫폼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ko-KR" altLang="en-US" sz="1400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금액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: 500,000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원</a:t>
            </a:r>
            <a:endParaRPr lang="ko-KR" altLang="en-US" sz="1400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-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gpu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는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13gb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의 그래픽 카드를 지원하며 무료는 하루당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12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시간의 대여를 해준다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ko-KR" altLang="en-US" sz="1400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-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gpu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 pro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같은 경우에는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24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시간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무제한 보장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x)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을 지원하며</a:t>
            </a:r>
            <a:endParaRPr lang="en-US" altLang="ko-KR" sz="1400" dirty="0"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pro+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같은 경우에는 백그라운드 기능까지 제공</a:t>
            </a:r>
            <a:r>
              <a:rPr lang="ko-KR" altLang="en-US" sz="1400" b="1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함</a:t>
            </a:r>
            <a:endParaRPr lang="ko-KR" altLang="en-US" sz="1400" b="1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-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오랜 시간을 학습 시켜야 하기 때문에 달마다 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5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만원의 비용이 소비되는 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pro+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을 이용</a:t>
            </a:r>
            <a:endParaRPr lang="ko-KR" altLang="en-US" sz="1400" b="1" dirty="0">
              <a:effectLst/>
            </a:endParaRPr>
          </a:p>
        </p:txBody>
      </p: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58E5CFC7-E335-AAE4-7390-522479C1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25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858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DE3352-6457-4312-BFD5-15935EEBEEC8}"/>
              </a:ext>
            </a:extLst>
          </p:cNvPr>
          <p:cNvGrpSpPr/>
          <p:nvPr/>
        </p:nvGrpSpPr>
        <p:grpSpPr>
          <a:xfrm rot="16200000">
            <a:off x="4546601" y="-4546601"/>
            <a:ext cx="3098798" cy="12192000"/>
            <a:chOff x="8291955" y="-3195"/>
            <a:chExt cx="3900043" cy="6861197"/>
          </a:xfrm>
        </p:grpSpPr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55F8D358-3833-475A-AA8A-65B63C0A4110}"/>
                </a:ext>
              </a:extLst>
            </p:cNvPr>
            <p:cNvSpPr/>
            <p:nvPr/>
          </p:nvSpPr>
          <p:spPr>
            <a:xfrm flipH="1">
              <a:off x="9026693" y="0"/>
              <a:ext cx="3157534" cy="6858002"/>
            </a:xfrm>
            <a:prstGeom prst="rtTriangle">
              <a:avLst/>
            </a:pr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C01DB2E8-F601-458A-8384-1A856609E1B2}"/>
                </a:ext>
              </a:extLst>
            </p:cNvPr>
            <p:cNvSpPr/>
            <p:nvPr/>
          </p:nvSpPr>
          <p:spPr>
            <a:xfrm flipH="1" flipV="1">
              <a:off x="8291955" y="-3195"/>
              <a:ext cx="3900043" cy="6861194"/>
            </a:xfrm>
            <a:prstGeom prst="rtTriangl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2BEAA-BF8B-497B-A3E2-798CF900D3E6}"/>
              </a:ext>
            </a:extLst>
          </p:cNvPr>
          <p:cNvSpPr/>
          <p:nvPr/>
        </p:nvSpPr>
        <p:spPr>
          <a:xfrm>
            <a:off x="0" y="298788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17D0E1-2D70-48D1-AB86-44A3054FA40A}"/>
              </a:ext>
            </a:extLst>
          </p:cNvPr>
          <p:cNvSpPr txBox="1"/>
          <p:nvPr/>
        </p:nvSpPr>
        <p:spPr>
          <a:xfrm>
            <a:off x="265233" y="298672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</a:rPr>
              <a:t>참고 서적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4CDE43-7068-4E04-9A4F-F10BEB901AB8}"/>
              </a:ext>
            </a:extLst>
          </p:cNvPr>
          <p:cNvGrpSpPr/>
          <p:nvPr/>
        </p:nvGrpSpPr>
        <p:grpSpPr>
          <a:xfrm>
            <a:off x="6923487" y="658366"/>
            <a:ext cx="2232660" cy="4370191"/>
            <a:chOff x="1440602" y="949089"/>
            <a:chExt cx="2232660" cy="437019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D6B4AC3-9339-4EAC-A074-0A6848DB3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0602" y="949089"/>
              <a:ext cx="2232660" cy="32596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793E48-3ACC-4AE7-A0CC-BDB62BDA339E}"/>
                </a:ext>
              </a:extLst>
            </p:cNvPr>
            <p:cNvSpPr txBox="1"/>
            <p:nvPr/>
          </p:nvSpPr>
          <p:spPr>
            <a:xfrm>
              <a:off x="1584285" y="4519061"/>
              <a:ext cx="208897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/>
                <a:t>파이토치</a:t>
              </a:r>
              <a:r>
                <a:rPr lang="ko-KR" altLang="en-US" b="1" dirty="0"/>
                <a:t> 첫걸음</a:t>
              </a:r>
              <a:endParaRPr lang="en-US" altLang="ko-KR" b="1" dirty="0"/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최건호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한빛미디어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(2019)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993A5B-C4FA-4102-9734-72422025AA53}"/>
              </a:ext>
            </a:extLst>
          </p:cNvPr>
          <p:cNvGrpSpPr/>
          <p:nvPr/>
        </p:nvGrpSpPr>
        <p:grpSpPr>
          <a:xfrm>
            <a:off x="2435963" y="667482"/>
            <a:ext cx="2546628" cy="4647190"/>
            <a:chOff x="8270314" y="949089"/>
            <a:chExt cx="2546628" cy="464719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14DBE92-8F83-4031-9EBD-1BB2943AD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0314" y="949089"/>
              <a:ext cx="2546628" cy="32596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D7AE55-9FB2-49C2-8DB7-999BC5F409C3}"/>
                </a:ext>
              </a:extLst>
            </p:cNvPr>
            <p:cNvSpPr txBox="1"/>
            <p:nvPr/>
          </p:nvSpPr>
          <p:spPr>
            <a:xfrm>
              <a:off x="8570981" y="4519061"/>
              <a:ext cx="194529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모두의 인공지능 </a:t>
              </a:r>
              <a:r>
                <a:rPr lang="en-US" altLang="ko-KR" b="1" dirty="0"/>
                <a:t>with </a:t>
              </a:r>
              <a:r>
                <a:rPr lang="ko-KR" altLang="en-US" b="1" dirty="0"/>
                <a:t>파이썬</a:t>
              </a:r>
              <a:endParaRPr lang="en-US" altLang="ko-KR" b="1" dirty="0"/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이영호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길벗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(2020)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11FD080-3F87-43F9-9C54-1E32B77F98E5}"/>
              </a:ext>
            </a:extLst>
          </p:cNvPr>
          <p:cNvSpPr txBox="1"/>
          <p:nvPr/>
        </p:nvSpPr>
        <p:spPr>
          <a:xfrm>
            <a:off x="1646294" y="5509068"/>
            <a:ext cx="4435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책 부록안에 있는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torchvision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라이브러리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사용법을 파악하고 데이터의 이미지를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축소시킬 때 참고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E4112-BFB0-408C-A9D0-35C738552A98}"/>
              </a:ext>
            </a:extLst>
          </p:cNvPr>
          <p:cNvSpPr txBox="1"/>
          <p:nvPr/>
        </p:nvSpPr>
        <p:spPr>
          <a:xfrm>
            <a:off x="6610077" y="5509068"/>
            <a:ext cx="3935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전이학습모델은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resnet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mobilenet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Torch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라이브러리에 저장되어 있는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전이학습모델 사용법 참고</a:t>
            </a:r>
            <a:endParaRPr lang="ko-KR" altLang="en-US" dirty="0"/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25818CF4-13CC-CBB2-7F3F-4D965EC7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26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627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7C4590-CE91-4A75-A6DE-06287B2C6F7E}"/>
              </a:ext>
            </a:extLst>
          </p:cNvPr>
          <p:cNvSpPr txBox="1"/>
          <p:nvPr/>
        </p:nvSpPr>
        <p:spPr>
          <a:xfrm>
            <a:off x="4856718" y="2839514"/>
            <a:ext cx="24785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Q&amp;A</a:t>
            </a:r>
            <a:endParaRPr lang="ko-KR" altLang="en-US" sz="8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EFBC7D-8781-44CB-A8A7-EC43393923A2}"/>
              </a:ext>
            </a:extLst>
          </p:cNvPr>
          <p:cNvSpPr/>
          <p:nvPr/>
        </p:nvSpPr>
        <p:spPr>
          <a:xfrm>
            <a:off x="3835121" y="2190540"/>
            <a:ext cx="4521758" cy="2632668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560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27283CB-7520-4960-A014-B779AFC787AB}"/>
              </a:ext>
            </a:extLst>
          </p:cNvPr>
          <p:cNvGrpSpPr/>
          <p:nvPr/>
        </p:nvGrpSpPr>
        <p:grpSpPr>
          <a:xfrm>
            <a:off x="2478150" y="453847"/>
            <a:ext cx="1720831" cy="1951879"/>
            <a:chOff x="2029073" y="528342"/>
            <a:chExt cx="2335170" cy="264870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2E9579B-A776-454A-9327-3329E93819B5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E7252C2-C72A-475D-9076-F0E96B09A0B4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4401F7F-8E6F-4989-9621-E19C7CFAE876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401D7C8-C289-4D61-BB4E-6053537D00CE}"/>
              </a:ext>
            </a:extLst>
          </p:cNvPr>
          <p:cNvGrpSpPr/>
          <p:nvPr/>
        </p:nvGrpSpPr>
        <p:grpSpPr>
          <a:xfrm>
            <a:off x="6877509" y="453847"/>
            <a:ext cx="1720831" cy="1951879"/>
            <a:chOff x="5733481" y="200225"/>
            <a:chExt cx="1720831" cy="195187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EFB15F-5BC6-4B9B-BEE3-F0D80B8DE8AF}"/>
                </a:ext>
              </a:extLst>
            </p:cNvPr>
            <p:cNvSpPr/>
            <p:nvPr/>
          </p:nvSpPr>
          <p:spPr>
            <a:xfrm>
              <a:off x="5837748" y="535541"/>
              <a:ext cx="1616564" cy="1616563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CAB404-2DDB-4447-92EF-002549991986}"/>
                </a:ext>
              </a:extLst>
            </p:cNvPr>
            <p:cNvSpPr/>
            <p:nvPr/>
          </p:nvSpPr>
          <p:spPr>
            <a:xfrm>
              <a:off x="5733482" y="425571"/>
              <a:ext cx="1616564" cy="16165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E06D149-7291-47B4-B103-58FE30A0B30E}"/>
                </a:ext>
              </a:extLst>
            </p:cNvPr>
            <p:cNvSpPr/>
            <p:nvPr/>
          </p:nvSpPr>
          <p:spPr>
            <a:xfrm>
              <a:off x="5733481" y="200225"/>
              <a:ext cx="1616564" cy="87522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F8A6C4C-E717-473F-A392-1922BB630EE2}"/>
              </a:ext>
            </a:extLst>
          </p:cNvPr>
          <p:cNvGrpSpPr/>
          <p:nvPr/>
        </p:nvGrpSpPr>
        <p:grpSpPr>
          <a:xfrm>
            <a:off x="8379145" y="2827227"/>
            <a:ext cx="1720831" cy="1951879"/>
            <a:chOff x="2029073" y="528342"/>
            <a:chExt cx="2335170" cy="264870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B69131D-20B7-4A48-B74C-C9E29C6F1431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E3FC377-845D-4E35-8905-6614A910C7CA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3B686D3-F755-4B33-8E20-25DAF038968C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88280F-F49E-4507-BA8C-D8E23DC0F2F0}"/>
              </a:ext>
            </a:extLst>
          </p:cNvPr>
          <p:cNvGrpSpPr/>
          <p:nvPr/>
        </p:nvGrpSpPr>
        <p:grpSpPr>
          <a:xfrm>
            <a:off x="1264899" y="2878949"/>
            <a:ext cx="1720831" cy="1951879"/>
            <a:chOff x="2029073" y="528342"/>
            <a:chExt cx="2335170" cy="264870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849B0C-84D9-4BB9-A5FC-0DA876B5CE8A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AE20381-9C17-414B-BBEB-205AE0A0CE72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478889-D9CC-4AFB-B96A-394AEF04CAD3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6EBD3DF-2139-435B-9E12-E4D425E7BAFA}"/>
              </a:ext>
            </a:extLst>
          </p:cNvPr>
          <p:cNvGrpSpPr/>
          <p:nvPr/>
        </p:nvGrpSpPr>
        <p:grpSpPr>
          <a:xfrm>
            <a:off x="4852578" y="2876501"/>
            <a:ext cx="1720831" cy="1951879"/>
            <a:chOff x="2029073" y="528342"/>
            <a:chExt cx="2335170" cy="264870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931870-95DE-4745-8078-1BE5B861F0D7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A2E965B-E76F-45B4-92EF-914E6D7B0F77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553B2AA-4B07-4C6C-AFD5-ABBCEDA4B425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F12B3FD-B81D-465B-B769-02D6D3660319}"/>
              </a:ext>
            </a:extLst>
          </p:cNvPr>
          <p:cNvSpPr txBox="1"/>
          <p:nvPr/>
        </p:nvSpPr>
        <p:spPr>
          <a:xfrm>
            <a:off x="4396689" y="674627"/>
            <a:ext cx="240017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고창환</a:t>
            </a:r>
            <a:endParaRPr lang="en-US" altLang="ko-KR" dirty="0"/>
          </a:p>
          <a:p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조장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조원 역할 전체 검토 및 총괄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깃허브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관리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wgosoo121@naver.com</a:t>
            </a:r>
          </a:p>
          <a:p>
            <a:endParaRPr lang="ko-KR" altLang="en-US" dirty="0"/>
          </a:p>
        </p:txBody>
      </p:sp>
      <p:pic>
        <p:nvPicPr>
          <p:cNvPr id="30" name="그림 29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484BE5CE-C279-403D-BCC4-AC6A2E3419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814" r="-985" b="16480"/>
          <a:stretch/>
        </p:blipFill>
        <p:spPr>
          <a:xfrm>
            <a:off x="6901979" y="679193"/>
            <a:ext cx="1617266" cy="1616562"/>
          </a:xfrm>
          <a:prstGeom prst="rect">
            <a:avLst/>
          </a:prstGeom>
        </p:spPr>
      </p:pic>
      <p:pic>
        <p:nvPicPr>
          <p:cNvPr id="31" name="그래픽 30" descr="봉투 단색으로 채워진">
            <a:hlinkClick r:id="rId4"/>
            <a:extLst>
              <a:ext uri="{FF2B5EF4-FFF2-40B4-BE49-F238E27FC236}">
                <a16:creationId xmlns:a16="http://schemas.microsoft.com/office/drawing/2014/main" id="{BAC39FAA-3CA1-4584-912D-49A44AE0609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489717" y="1810885"/>
            <a:ext cx="280662" cy="280662"/>
          </a:xfrm>
          <a:prstGeom prst="rect">
            <a:avLst/>
          </a:prstGeom>
        </p:spPr>
      </p:pic>
      <p:pic>
        <p:nvPicPr>
          <p:cNvPr id="35" name="그림 34" descr="사람, 실내, 의류이(가) 표시된 사진&#10;&#10;자동 생성된 설명">
            <a:extLst>
              <a:ext uri="{FF2B5EF4-FFF2-40B4-BE49-F238E27FC236}">
                <a16:creationId xmlns:a16="http://schemas.microsoft.com/office/drawing/2014/main" id="{69D0A309-BC94-416B-9E50-82A630F157B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47" y="686309"/>
            <a:ext cx="1616400" cy="1616400"/>
          </a:xfrm>
          <a:prstGeom prst="rect">
            <a:avLst/>
          </a:prstGeom>
        </p:spPr>
      </p:pic>
      <p:pic>
        <p:nvPicPr>
          <p:cNvPr id="36" name="그림 35" descr="사람, 실내이(가) 표시된 사진&#10;&#10;자동 생성된 설명">
            <a:extLst>
              <a:ext uri="{FF2B5EF4-FFF2-40B4-BE49-F238E27FC236}">
                <a16:creationId xmlns:a16="http://schemas.microsoft.com/office/drawing/2014/main" id="{9E3CA3F5-1E46-4C8A-BA3E-34836277855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1" t="23094" r="27210" b="30273"/>
          <a:stretch/>
        </p:blipFill>
        <p:spPr>
          <a:xfrm>
            <a:off x="4852496" y="3101262"/>
            <a:ext cx="1616400" cy="1616400"/>
          </a:xfrm>
          <a:prstGeom prst="rect">
            <a:avLst/>
          </a:prstGeom>
        </p:spPr>
      </p:pic>
      <p:pic>
        <p:nvPicPr>
          <p:cNvPr id="37" name="그림 36" descr="사람, 벽, 실내, 여자이(가) 표시된 사진&#10;&#10;자동 생성된 설명">
            <a:extLst>
              <a:ext uri="{FF2B5EF4-FFF2-40B4-BE49-F238E27FC236}">
                <a16:creationId xmlns:a16="http://schemas.microsoft.com/office/drawing/2014/main" id="{9CEDB1CA-803D-4307-BF8B-A22CB81E76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309" y="3052572"/>
            <a:ext cx="1616400" cy="1616400"/>
          </a:xfrm>
          <a:prstGeom prst="rect">
            <a:avLst/>
          </a:prstGeom>
        </p:spPr>
      </p:pic>
      <p:pic>
        <p:nvPicPr>
          <p:cNvPr id="38" name="그림 37" descr="사람, 실내, 바닥이(가) 표시된 사진&#10;&#10;자동 생성된 설명">
            <a:extLst>
              <a:ext uri="{FF2B5EF4-FFF2-40B4-BE49-F238E27FC236}">
                <a16:creationId xmlns:a16="http://schemas.microsoft.com/office/drawing/2014/main" id="{1D6997F1-C214-4B6B-94EA-2C85C9CCE1E1}"/>
              </a:ext>
            </a:extLst>
          </p:cNvPr>
          <p:cNvPicPr>
            <a:picLocks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r="3928"/>
          <a:stretch/>
        </p:blipFill>
        <p:spPr>
          <a:xfrm rot="5400000">
            <a:off x="1264981" y="3111248"/>
            <a:ext cx="1616400" cy="161640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57D3EAE-E944-4635-A09C-706F425465B3}"/>
              </a:ext>
            </a:extLst>
          </p:cNvPr>
          <p:cNvSpPr/>
          <p:nvPr/>
        </p:nvSpPr>
        <p:spPr>
          <a:xfrm>
            <a:off x="0" y="259105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6771CD-321C-4B04-B5C7-67B9E566FFA9}"/>
              </a:ext>
            </a:extLst>
          </p:cNvPr>
          <p:cNvSpPr txBox="1"/>
          <p:nvPr/>
        </p:nvSpPr>
        <p:spPr>
          <a:xfrm>
            <a:off x="265234" y="24722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조원 소개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1240BC-E170-4C01-A643-CDC8130F732B}"/>
              </a:ext>
            </a:extLst>
          </p:cNvPr>
          <p:cNvSpPr txBox="1"/>
          <p:nvPr/>
        </p:nvSpPr>
        <p:spPr>
          <a:xfrm>
            <a:off x="8889076" y="674627"/>
            <a:ext cx="2143536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김선영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빛번짐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데이터 처리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파이썬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데이터수집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(Kaggle)</a:t>
            </a: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발표자료 정리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(ppt)</a:t>
            </a: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godfks7636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@naver.com</a:t>
            </a:r>
          </a:p>
          <a:p>
            <a:endParaRPr lang="ko-KR" altLang="en-US" dirty="0"/>
          </a:p>
        </p:txBody>
      </p:sp>
      <p:pic>
        <p:nvPicPr>
          <p:cNvPr id="45" name="그래픽 44" descr="봉투 단색으로 채워진">
            <a:hlinkClick r:id="rId4"/>
            <a:extLst>
              <a:ext uri="{FF2B5EF4-FFF2-40B4-BE49-F238E27FC236}">
                <a16:creationId xmlns:a16="http://schemas.microsoft.com/office/drawing/2014/main" id="{AB63D10C-4B37-4330-95D6-13C7FC6BC74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68171" y="1810885"/>
            <a:ext cx="280662" cy="28066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7471B16-CD2E-4ECF-B6BF-54DB1FDD2DEC}"/>
              </a:ext>
            </a:extLst>
          </p:cNvPr>
          <p:cNvSpPr txBox="1"/>
          <p:nvPr/>
        </p:nvSpPr>
        <p:spPr>
          <a:xfrm>
            <a:off x="1369166" y="4929634"/>
            <a:ext cx="2659702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김장섭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프로젝트 관련 연구 조사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및 모델 공동 개발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기본 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custom model)</a:t>
            </a: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kjs205404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@naver.com</a:t>
            </a:r>
          </a:p>
          <a:p>
            <a:endParaRPr lang="ko-KR" altLang="en-US" dirty="0"/>
          </a:p>
        </p:txBody>
      </p:sp>
      <p:pic>
        <p:nvPicPr>
          <p:cNvPr id="47" name="그래픽 46" descr="봉투 단색으로 채워진">
            <a:hlinkClick r:id="rId4"/>
            <a:extLst>
              <a:ext uri="{FF2B5EF4-FFF2-40B4-BE49-F238E27FC236}">
                <a16:creationId xmlns:a16="http://schemas.microsoft.com/office/drawing/2014/main" id="{4D68F7D2-DC53-445F-AB80-1CC506180BD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13470" y="6055108"/>
            <a:ext cx="280662" cy="28066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55D8ED2-B446-4AD3-917E-8F7FA58F038C}"/>
              </a:ext>
            </a:extLst>
          </p:cNvPr>
          <p:cNvSpPr txBox="1"/>
          <p:nvPr/>
        </p:nvSpPr>
        <p:spPr>
          <a:xfrm>
            <a:off x="8293418" y="4924300"/>
            <a:ext cx="2204450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이상은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빛번짐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데이터 공동처리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파이썬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데이터수집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(DACON)</a:t>
            </a: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발표자료 정리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(ppt)</a:t>
            </a: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dltkddms97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@naver.com</a:t>
            </a:r>
          </a:p>
          <a:p>
            <a:endParaRPr lang="ko-KR" altLang="en-US" dirty="0"/>
          </a:p>
        </p:txBody>
      </p:sp>
      <p:pic>
        <p:nvPicPr>
          <p:cNvPr id="49" name="그래픽 48" descr="봉투 단색으로 채워진">
            <a:hlinkClick r:id="rId4"/>
            <a:extLst>
              <a:ext uri="{FF2B5EF4-FFF2-40B4-BE49-F238E27FC236}">
                <a16:creationId xmlns:a16="http://schemas.microsoft.com/office/drawing/2014/main" id="{E8B1BAC6-96A2-4AA1-BC7C-0847AF6AA21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78914" y="6053874"/>
            <a:ext cx="280662" cy="28066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59DC9C2-AE17-488B-87BF-6F4CE2353ED4}"/>
              </a:ext>
            </a:extLst>
          </p:cNvPr>
          <p:cNvSpPr txBox="1"/>
          <p:nvPr/>
        </p:nvSpPr>
        <p:spPr>
          <a:xfrm>
            <a:off x="4781617" y="4924300"/>
            <a:ext cx="2127505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박경민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인공지능 신경망 조사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및 적절한 신경망 선정 후 구현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PYTORCH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라이브러리를 이용한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전이학습모델 학습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nelbo209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@naver.com</a:t>
            </a:r>
          </a:p>
          <a:p>
            <a:endParaRPr lang="ko-KR" altLang="en-US" dirty="0"/>
          </a:p>
        </p:txBody>
      </p:sp>
      <p:pic>
        <p:nvPicPr>
          <p:cNvPr id="51" name="그래픽 50" descr="봉투 단색으로 채워진">
            <a:hlinkClick r:id="rId4"/>
            <a:extLst>
              <a:ext uri="{FF2B5EF4-FFF2-40B4-BE49-F238E27FC236}">
                <a16:creationId xmlns:a16="http://schemas.microsoft.com/office/drawing/2014/main" id="{D26E3384-4BAF-494C-AB0E-10A5562C18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852496" y="6076966"/>
            <a:ext cx="280662" cy="280662"/>
          </a:xfrm>
          <a:prstGeom prst="rect">
            <a:avLst/>
          </a:prstGeom>
        </p:spPr>
      </p:pic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id="{71453BBA-9073-5411-BFA4-D2C4B4AA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3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6688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83926A-F467-4C08-B60E-AB64CF73EB40}"/>
              </a:ext>
            </a:extLst>
          </p:cNvPr>
          <p:cNvSpPr/>
          <p:nvPr/>
        </p:nvSpPr>
        <p:spPr>
          <a:xfrm>
            <a:off x="0" y="259105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DF8834-4956-452C-9A43-4EDBB3409633}"/>
              </a:ext>
            </a:extLst>
          </p:cNvPr>
          <p:cNvSpPr txBox="1"/>
          <p:nvPr/>
        </p:nvSpPr>
        <p:spPr>
          <a:xfrm>
            <a:off x="265234" y="247227"/>
            <a:ext cx="8547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진행 상황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C429-CC2B-495E-ADE2-0A77476EF80F}"/>
              </a:ext>
            </a:extLst>
          </p:cNvPr>
          <p:cNvSpPr txBox="1"/>
          <p:nvPr/>
        </p:nvSpPr>
        <p:spPr>
          <a:xfrm>
            <a:off x="231536" y="2611212"/>
            <a:ext cx="2446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[1</a:t>
            </a:r>
            <a:r>
              <a:rPr lang="ko-KR" altLang="en-US" b="1" dirty="0"/>
              <a:t>주차</a:t>
            </a:r>
            <a:r>
              <a:rPr lang="en-US" altLang="ko-KR" b="1" dirty="0"/>
              <a:t>] </a:t>
            </a:r>
          </a:p>
          <a:p>
            <a:r>
              <a:rPr lang="en-US" altLang="ko-KR" dirty="0">
                <a:latin typeface="+mj-lt"/>
              </a:rPr>
              <a:t>-17</a:t>
            </a:r>
            <a:r>
              <a:rPr lang="ko-KR" altLang="en-US" dirty="0" err="1">
                <a:latin typeface="+mj-lt"/>
              </a:rPr>
              <a:t>어게인</a:t>
            </a:r>
            <a:r>
              <a:rPr lang="ko-KR" altLang="en-US" dirty="0">
                <a:latin typeface="+mj-lt"/>
              </a:rPr>
              <a:t> 결성  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-</a:t>
            </a:r>
            <a:r>
              <a:rPr lang="ko-KR" altLang="en-US" dirty="0">
                <a:latin typeface="+mj-lt"/>
              </a:rPr>
              <a:t>조원 단합 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-</a:t>
            </a:r>
            <a:r>
              <a:rPr lang="ko-KR" altLang="en-US" dirty="0">
                <a:latin typeface="+mj-lt"/>
              </a:rPr>
              <a:t>프로젝트 주제 선정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DD7F6E-4960-4E0E-A0E7-693AD1BF7C04}"/>
              </a:ext>
            </a:extLst>
          </p:cNvPr>
          <p:cNvSpPr txBox="1"/>
          <p:nvPr/>
        </p:nvSpPr>
        <p:spPr>
          <a:xfrm>
            <a:off x="2666424" y="900866"/>
            <a:ext cx="2446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[2</a:t>
            </a:r>
            <a:r>
              <a:rPr lang="ko-KR" altLang="en-US" b="1" dirty="0"/>
              <a:t>주차</a:t>
            </a:r>
            <a:r>
              <a:rPr lang="en-US" altLang="ko-KR" b="1" dirty="0"/>
              <a:t>] 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역할 분담 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프로젝트 계획 구성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CC0D33-DDCA-4FB4-BEF3-C4D3A17ACE60}"/>
              </a:ext>
            </a:extLst>
          </p:cNvPr>
          <p:cNvSpPr txBox="1"/>
          <p:nvPr/>
        </p:nvSpPr>
        <p:spPr>
          <a:xfrm>
            <a:off x="6658605" y="2700865"/>
            <a:ext cx="2446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[3</a:t>
            </a:r>
            <a:r>
              <a:rPr lang="ko-KR" altLang="en-US" b="1" dirty="0"/>
              <a:t>주차</a:t>
            </a:r>
            <a:r>
              <a:rPr lang="en-US" altLang="ko-KR" b="1" dirty="0"/>
              <a:t>] </a:t>
            </a:r>
          </a:p>
          <a:p>
            <a:r>
              <a:rPr lang="en-US" altLang="ko-KR" dirty="0"/>
              <a:t>-</a:t>
            </a:r>
            <a:r>
              <a:rPr lang="ko-KR" altLang="en-US" dirty="0" err="1"/>
              <a:t>깃허브</a:t>
            </a:r>
            <a:r>
              <a:rPr lang="ko-KR" altLang="en-US" dirty="0"/>
              <a:t> 가입 및 생성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빛 번짐 데이터 조사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238085-CFE4-4117-A558-D284A78DCDE3}"/>
              </a:ext>
            </a:extLst>
          </p:cNvPr>
          <p:cNvSpPr txBox="1"/>
          <p:nvPr/>
        </p:nvSpPr>
        <p:spPr>
          <a:xfrm>
            <a:off x="9792478" y="1152922"/>
            <a:ext cx="235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[4</a:t>
            </a:r>
            <a:r>
              <a:rPr lang="ko-KR" altLang="en-US" b="1" dirty="0"/>
              <a:t>주차</a:t>
            </a:r>
            <a:r>
              <a:rPr lang="en-US" altLang="ko-KR" b="1" dirty="0"/>
              <a:t>] </a:t>
            </a:r>
          </a:p>
          <a:p>
            <a:r>
              <a:rPr lang="en-US" altLang="ko-KR" dirty="0"/>
              <a:t>-</a:t>
            </a:r>
            <a:r>
              <a:rPr lang="ko-KR" altLang="en-US" dirty="0" err="1"/>
              <a:t>빛번짐</a:t>
            </a:r>
            <a:r>
              <a:rPr lang="ko-KR" altLang="en-US" dirty="0"/>
              <a:t> 데이터 처리</a:t>
            </a:r>
            <a:endParaRPr lang="en-US" altLang="ko-KR" dirty="0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D50D01D6-E4D6-4F0E-ACE4-782DC7065CCB}"/>
              </a:ext>
            </a:extLst>
          </p:cNvPr>
          <p:cNvSpPr/>
          <p:nvPr/>
        </p:nvSpPr>
        <p:spPr>
          <a:xfrm>
            <a:off x="231536" y="4643169"/>
            <a:ext cx="11865598" cy="52087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4B8B79-73E7-4E38-9D13-50FB783883AC}"/>
              </a:ext>
            </a:extLst>
          </p:cNvPr>
          <p:cNvSpPr/>
          <p:nvPr/>
        </p:nvSpPr>
        <p:spPr>
          <a:xfrm>
            <a:off x="658897" y="4511530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3A9AF86-060F-4CAB-9D8E-4168BBF2E2DC}"/>
              </a:ext>
            </a:extLst>
          </p:cNvPr>
          <p:cNvSpPr/>
          <p:nvPr/>
        </p:nvSpPr>
        <p:spPr>
          <a:xfrm>
            <a:off x="11465709" y="4511530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7C4B19-5400-48EE-AABB-63757F4DAD5D}"/>
              </a:ext>
            </a:extLst>
          </p:cNvPr>
          <p:cNvSpPr/>
          <p:nvPr/>
        </p:nvSpPr>
        <p:spPr>
          <a:xfrm>
            <a:off x="3875257" y="4520545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B53B02-2FA4-41B7-84A2-5EB545C6B7EF}"/>
              </a:ext>
            </a:extLst>
          </p:cNvPr>
          <p:cNvSpPr/>
          <p:nvPr/>
        </p:nvSpPr>
        <p:spPr>
          <a:xfrm>
            <a:off x="7363466" y="4520545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69BE02-F4BB-48C7-B6F4-181663F7BC05}"/>
              </a:ext>
            </a:extLst>
          </p:cNvPr>
          <p:cNvSpPr txBox="1"/>
          <p:nvPr/>
        </p:nvSpPr>
        <p:spPr>
          <a:xfrm>
            <a:off x="231536" y="5376399"/>
            <a:ext cx="244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[5</a:t>
            </a:r>
            <a:r>
              <a:rPr lang="ko-KR" altLang="en-US" b="1" dirty="0"/>
              <a:t>주차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빛 번짐 모델 구상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511CC1-1E7E-4CC4-A82E-CC75D45F7F63}"/>
              </a:ext>
            </a:extLst>
          </p:cNvPr>
          <p:cNvSpPr txBox="1"/>
          <p:nvPr/>
        </p:nvSpPr>
        <p:spPr>
          <a:xfrm>
            <a:off x="2968680" y="3721096"/>
            <a:ext cx="244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[6</a:t>
            </a:r>
            <a:r>
              <a:rPr lang="ko-KR" altLang="en-US" b="1" dirty="0"/>
              <a:t>주차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빛 번짐 모델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ED3F8A-C54F-4EFB-AB4A-9A7D38B83BAB}"/>
              </a:ext>
            </a:extLst>
          </p:cNvPr>
          <p:cNvSpPr txBox="1"/>
          <p:nvPr/>
        </p:nvSpPr>
        <p:spPr>
          <a:xfrm>
            <a:off x="6258655" y="5376399"/>
            <a:ext cx="2446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[7</a:t>
            </a:r>
            <a:r>
              <a:rPr lang="ko-KR" altLang="en-US" b="1" dirty="0"/>
              <a:t>주차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전이학습모델을 이용한 학습 및 결과 확인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2FBBB1-C4B0-4E37-846B-8B4F0F70C32E}"/>
              </a:ext>
            </a:extLst>
          </p:cNvPr>
          <p:cNvSpPr txBox="1"/>
          <p:nvPr/>
        </p:nvSpPr>
        <p:spPr>
          <a:xfrm>
            <a:off x="9803988" y="3765690"/>
            <a:ext cx="2446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[8</a:t>
            </a:r>
            <a:r>
              <a:rPr lang="ko-KR" altLang="en-US" b="1" dirty="0"/>
              <a:t>주차</a:t>
            </a:r>
            <a:r>
              <a:rPr lang="en-US" altLang="ko-KR" b="1" dirty="0"/>
              <a:t>] </a:t>
            </a:r>
          </a:p>
          <a:p>
            <a:r>
              <a:rPr lang="en-US" altLang="ko-KR" b="1" dirty="0"/>
              <a:t>-</a:t>
            </a:r>
            <a:r>
              <a:rPr lang="ko-KR" altLang="en-US" dirty="0"/>
              <a:t>중간 보고서 작성 및 중간발표 준비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385CD7-DEC7-4525-B621-D20B516DD8D9}"/>
              </a:ext>
            </a:extLst>
          </p:cNvPr>
          <p:cNvSpPr/>
          <p:nvPr/>
        </p:nvSpPr>
        <p:spPr>
          <a:xfrm>
            <a:off x="231536" y="2075935"/>
            <a:ext cx="11865598" cy="25324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4F8955-FC23-48C0-BB64-69BEB1B8AAF3}"/>
              </a:ext>
            </a:extLst>
          </p:cNvPr>
          <p:cNvSpPr/>
          <p:nvPr/>
        </p:nvSpPr>
        <p:spPr>
          <a:xfrm>
            <a:off x="658897" y="1849007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18369F-F523-4C53-99C8-D30B32EDED35}"/>
              </a:ext>
            </a:extLst>
          </p:cNvPr>
          <p:cNvSpPr/>
          <p:nvPr/>
        </p:nvSpPr>
        <p:spPr>
          <a:xfrm>
            <a:off x="11465709" y="1849007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C2AF82-7F2E-43ED-95CB-7F39814D4B2D}"/>
              </a:ext>
            </a:extLst>
          </p:cNvPr>
          <p:cNvSpPr/>
          <p:nvPr/>
        </p:nvSpPr>
        <p:spPr>
          <a:xfrm>
            <a:off x="3875257" y="1845093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40DBF2-C77A-4D3D-B42F-0C471AC27F64}"/>
              </a:ext>
            </a:extLst>
          </p:cNvPr>
          <p:cNvSpPr/>
          <p:nvPr/>
        </p:nvSpPr>
        <p:spPr>
          <a:xfrm>
            <a:off x="7363466" y="1858022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04135-A344-43D2-B5FB-38E62F5783F8}"/>
              </a:ext>
            </a:extLst>
          </p:cNvPr>
          <p:cNvSpPr txBox="1"/>
          <p:nvPr/>
        </p:nvSpPr>
        <p:spPr>
          <a:xfrm>
            <a:off x="7645508" y="95358"/>
            <a:ext cx="4451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깃허브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en-US" altLang="ko-KR" sz="1200" b="0" i="0" u="sng" spc="0" dirty="0">
                <a:solidFill>
                  <a:srgbClr val="0000FF"/>
                </a:solidFill>
                <a:effectLst/>
                <a:latin typeface="새굴림" panose="02030600000101010101" pitchFamily="18" charset="-127"/>
                <a:ea typeface="malgun gothic" panose="020B0503020000020004" pitchFamily="50" charset="-127"/>
                <a:hlinkClick r:id="rId2"/>
              </a:rPr>
              <a:t>https://github.com/CJchanghwan/seventeenagain</a:t>
            </a:r>
            <a:endParaRPr lang="ko-KR" altLang="en-US" sz="12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6E7F3D49-C601-4CF8-A98A-7A694588F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16" y="1035895"/>
            <a:ext cx="2073876" cy="715130"/>
          </a:xfrm>
          <a:prstGeom prst="rect">
            <a:avLst/>
          </a:prstGeom>
        </p:spPr>
      </p:pic>
      <p:pic>
        <p:nvPicPr>
          <p:cNvPr id="57" name="그래픽 56" descr="프레젠테이션 막대형 차트 윤곽선">
            <a:extLst>
              <a:ext uri="{FF2B5EF4-FFF2-40B4-BE49-F238E27FC236}">
                <a16:creationId xmlns:a16="http://schemas.microsoft.com/office/drawing/2014/main" id="{61A6323A-3B94-4227-AEB9-C40EF0A1E0A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8118" y="852992"/>
            <a:ext cx="914400" cy="9144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B09FBD0-196F-4BD5-BD4C-E6D43BD62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508" y="464636"/>
            <a:ext cx="1497074" cy="14958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B2A8D66-D4B0-4878-A49D-76977F4330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1" y="2363434"/>
            <a:ext cx="1655957" cy="482387"/>
          </a:xfrm>
          <a:prstGeom prst="rect">
            <a:avLst/>
          </a:prstGeom>
        </p:spPr>
      </p:pic>
      <p:pic>
        <p:nvPicPr>
          <p:cNvPr id="66" name="그래픽 65" descr="인공 지능 윤곽선">
            <a:extLst>
              <a:ext uri="{FF2B5EF4-FFF2-40B4-BE49-F238E27FC236}">
                <a16:creationId xmlns:a16="http://schemas.microsoft.com/office/drawing/2014/main" id="{536ACF25-47E0-4B30-A503-2779818021C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5627" y="3811541"/>
            <a:ext cx="914400" cy="91440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88531748-5896-4931-A398-7709EE72E7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6034" y="5409934"/>
            <a:ext cx="3174369" cy="1087165"/>
          </a:xfrm>
          <a:prstGeom prst="rect">
            <a:avLst/>
          </a:prstGeom>
        </p:spPr>
      </p:pic>
      <p:pic>
        <p:nvPicPr>
          <p:cNvPr id="70" name="그래픽 69" descr="문서 단색으로 채워진">
            <a:extLst>
              <a:ext uri="{FF2B5EF4-FFF2-40B4-BE49-F238E27FC236}">
                <a16:creationId xmlns:a16="http://schemas.microsoft.com/office/drawing/2014/main" id="{32748F21-C57E-472F-B4FE-B62B660589C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49622" y="5137513"/>
            <a:ext cx="914400" cy="914400"/>
          </a:xfrm>
          <a:prstGeom prst="rect">
            <a:avLst/>
          </a:prstGeom>
        </p:spPr>
      </p:pic>
      <p:pic>
        <p:nvPicPr>
          <p:cNvPr id="73" name="그래픽 72" descr="인공 지능 단색으로 채워진">
            <a:extLst>
              <a:ext uri="{FF2B5EF4-FFF2-40B4-BE49-F238E27FC236}">
                <a16:creationId xmlns:a16="http://schemas.microsoft.com/office/drawing/2014/main" id="{6386AFA8-59A0-45AE-BF9C-F90BCFCB7D1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13040" y="3849245"/>
            <a:ext cx="914400" cy="914400"/>
          </a:xfrm>
          <a:prstGeom prst="rect">
            <a:avLst/>
          </a:prstGeom>
        </p:spPr>
      </p:pic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6A7AA812-ED07-AEF0-CDA2-802209210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4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112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C0D898F-F607-2F92-05B7-A94D08A89D61}"/>
              </a:ext>
            </a:extLst>
          </p:cNvPr>
          <p:cNvSpPr/>
          <p:nvPr/>
        </p:nvSpPr>
        <p:spPr>
          <a:xfrm>
            <a:off x="163201" y="1913113"/>
            <a:ext cx="11865598" cy="52087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83926A-F467-4C08-B60E-AB64CF73EB40}"/>
              </a:ext>
            </a:extLst>
          </p:cNvPr>
          <p:cNvSpPr/>
          <p:nvPr/>
        </p:nvSpPr>
        <p:spPr>
          <a:xfrm>
            <a:off x="0" y="259105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DF8834-4956-452C-9A43-4EDBB3409633}"/>
              </a:ext>
            </a:extLst>
          </p:cNvPr>
          <p:cNvSpPr txBox="1"/>
          <p:nvPr/>
        </p:nvSpPr>
        <p:spPr>
          <a:xfrm>
            <a:off x="265234" y="247227"/>
            <a:ext cx="8547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진행 상황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C429-CC2B-495E-ADE2-0A77476EF80F}"/>
              </a:ext>
            </a:extLst>
          </p:cNvPr>
          <p:cNvSpPr txBox="1"/>
          <p:nvPr/>
        </p:nvSpPr>
        <p:spPr>
          <a:xfrm>
            <a:off x="424042" y="2657388"/>
            <a:ext cx="2446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[9</a:t>
            </a:r>
            <a:r>
              <a:rPr lang="ko-KR" altLang="en-US" b="1" dirty="0"/>
              <a:t>주차</a:t>
            </a:r>
            <a:r>
              <a:rPr lang="en-US" altLang="ko-KR" b="1" dirty="0"/>
              <a:t>] 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밤낮 전환 인공지능에서 </a:t>
            </a:r>
            <a:r>
              <a:rPr lang="en-US" altLang="ko-KR" b="1" dirty="0"/>
              <a:t>Generator</a:t>
            </a:r>
            <a:r>
              <a:rPr lang="ko-KR" altLang="en-US" b="1" dirty="0"/>
              <a:t>부분 코드 개발</a:t>
            </a:r>
            <a:r>
              <a:rPr lang="en-US" altLang="ko-KR" b="1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DD7F6E-4960-4E0E-A0E7-693AD1BF7C04}"/>
              </a:ext>
            </a:extLst>
          </p:cNvPr>
          <p:cNvSpPr txBox="1"/>
          <p:nvPr/>
        </p:nvSpPr>
        <p:spPr>
          <a:xfrm>
            <a:off x="2870680" y="2657388"/>
            <a:ext cx="2446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[10</a:t>
            </a:r>
            <a:r>
              <a:rPr lang="ko-KR" altLang="en-US" b="1" dirty="0"/>
              <a:t>주차</a:t>
            </a:r>
            <a:r>
              <a:rPr lang="en-US" altLang="ko-KR" b="1" dirty="0"/>
              <a:t>]</a:t>
            </a:r>
          </a:p>
          <a:p>
            <a:r>
              <a:rPr lang="en-US" altLang="ko-KR" b="1" dirty="0"/>
              <a:t>-Discriminator </a:t>
            </a:r>
            <a:r>
              <a:rPr lang="ko-KR" altLang="en-US" b="1" dirty="0"/>
              <a:t>부분 코드 개발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4F8955-FC23-48C0-BB64-69BEB1B8AAF3}"/>
              </a:ext>
            </a:extLst>
          </p:cNvPr>
          <p:cNvSpPr/>
          <p:nvPr/>
        </p:nvSpPr>
        <p:spPr>
          <a:xfrm>
            <a:off x="825648" y="1786282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C2AF82-7F2E-43ED-95CB-7F39814D4B2D}"/>
              </a:ext>
            </a:extLst>
          </p:cNvPr>
          <p:cNvSpPr/>
          <p:nvPr/>
        </p:nvSpPr>
        <p:spPr>
          <a:xfrm>
            <a:off x="3135444" y="1786282"/>
            <a:ext cx="135924" cy="766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015CB6D-1C7C-6B6E-2AFA-62C8986B16F5}"/>
              </a:ext>
            </a:extLst>
          </p:cNvPr>
          <p:cNvSpPr/>
          <p:nvPr/>
        </p:nvSpPr>
        <p:spPr>
          <a:xfrm>
            <a:off x="2747624" y="2433985"/>
            <a:ext cx="2540056" cy="137013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156ACE67-E6A8-F536-C641-B1F46692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5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8283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5C4428-FA49-4A53-9535-73940029C330}"/>
              </a:ext>
            </a:extLst>
          </p:cNvPr>
          <p:cNvSpPr/>
          <p:nvPr/>
        </p:nvSpPr>
        <p:spPr>
          <a:xfrm>
            <a:off x="492724" y="398367"/>
            <a:ext cx="11362272" cy="5966287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AFFB5D-40B4-43A7-8460-53449491475F}"/>
              </a:ext>
            </a:extLst>
          </p:cNvPr>
          <p:cNvSpPr/>
          <p:nvPr/>
        </p:nvSpPr>
        <p:spPr>
          <a:xfrm>
            <a:off x="432762" y="64159"/>
            <a:ext cx="821888" cy="754434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70238C-A3A5-43D7-8655-7173FC9F06FE}"/>
              </a:ext>
            </a:extLst>
          </p:cNvPr>
          <p:cNvSpPr/>
          <p:nvPr/>
        </p:nvSpPr>
        <p:spPr>
          <a:xfrm>
            <a:off x="6974080" y="0"/>
            <a:ext cx="5217920" cy="6858000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F861C-A8A3-40FA-BCB9-38B1D5E402EB}"/>
              </a:ext>
            </a:extLst>
          </p:cNvPr>
          <p:cNvSpPr txBox="1"/>
          <p:nvPr/>
        </p:nvSpPr>
        <p:spPr>
          <a:xfrm>
            <a:off x="1233304" y="1205845"/>
            <a:ext cx="254356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&lt;</a:t>
            </a:r>
            <a:r>
              <a:rPr lang="ko-KR" altLang="en-US" sz="2000" b="1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교통사고 발생률</a:t>
            </a:r>
            <a:r>
              <a:rPr lang="en-US" altLang="ko-KR" sz="2000" b="1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  <a:endParaRPr lang="ko-KR" altLang="en-US" sz="2000" b="1" dirty="0"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661A4FA9-D227-4F75-88E5-20F7CB457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7908330"/>
              </p:ext>
            </p:extLst>
          </p:nvPr>
        </p:nvGraphicFramePr>
        <p:xfrm>
          <a:off x="862128" y="1681525"/>
          <a:ext cx="6111089" cy="3820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D64EA82-8090-477B-AC8F-A44C8062C34A}"/>
              </a:ext>
            </a:extLst>
          </p:cNvPr>
          <p:cNvSpPr txBox="1"/>
          <p:nvPr/>
        </p:nvSpPr>
        <p:spPr>
          <a:xfrm>
            <a:off x="4517450" y="1522074"/>
            <a:ext cx="2488730" cy="40011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&lt;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교통사고 사망률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  <a:endParaRPr lang="ko-KR" altLang="en-US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A72B45-42AD-443D-A4AB-4D0A6BDCF6AB}"/>
              </a:ext>
            </a:extLst>
          </p:cNvPr>
          <p:cNvSpPr txBox="1"/>
          <p:nvPr/>
        </p:nvSpPr>
        <p:spPr>
          <a:xfrm>
            <a:off x="2617242" y="2539626"/>
            <a:ext cx="85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야간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41.5%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517141-8BF9-4AEE-9F2C-BF3DD02752FF}"/>
              </a:ext>
            </a:extLst>
          </p:cNvPr>
          <p:cNvSpPr txBox="1"/>
          <p:nvPr/>
        </p:nvSpPr>
        <p:spPr>
          <a:xfrm>
            <a:off x="2112244" y="4018788"/>
            <a:ext cx="932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주간</a:t>
            </a:r>
            <a:endParaRPr lang="en-US" altLang="ko-KR" b="1" dirty="0"/>
          </a:p>
          <a:p>
            <a:r>
              <a:rPr lang="en-US" altLang="ko-KR" b="1" dirty="0"/>
              <a:t>58.5%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EDF90D-701C-414F-B872-1D18324650C4}"/>
              </a:ext>
            </a:extLst>
          </p:cNvPr>
          <p:cNvSpPr txBox="1"/>
          <p:nvPr/>
        </p:nvSpPr>
        <p:spPr>
          <a:xfrm>
            <a:off x="5615145" y="3932872"/>
            <a:ext cx="750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1.5%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59394D-FBF7-4362-88DD-806CFDF3176B}"/>
              </a:ext>
            </a:extLst>
          </p:cNvPr>
          <p:cNvSpPr txBox="1"/>
          <p:nvPr/>
        </p:nvSpPr>
        <p:spPr>
          <a:xfrm>
            <a:off x="5667325" y="2687187"/>
            <a:ext cx="855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50800" dir="5400000" algn="ctr" rotWithShape="0">
                    <a:schemeClr val="tx1">
                      <a:lumMod val="50000"/>
                      <a:lumOff val="50000"/>
                    </a:schemeClr>
                  </a:outerShdw>
                </a:effectLst>
              </a:rPr>
              <a:t>야간</a:t>
            </a:r>
            <a:endParaRPr lang="en-US" altLang="ko-KR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a:endParaRPr>
          </a:p>
          <a:p>
            <a:r>
              <a:rPr lang="en-US" altLang="ko-KR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50800" dir="5400000" algn="ctr" rotWithShape="0">
                    <a:schemeClr val="tx1">
                      <a:lumMod val="50000"/>
                      <a:lumOff val="50000"/>
                    </a:schemeClr>
                  </a:outerShdw>
                </a:effectLst>
              </a:rPr>
              <a:t>2.1%</a:t>
            </a:r>
            <a:endParaRPr lang="ko-KR" altLang="en-US" dirty="0">
              <a:ln w="6600">
                <a:solidFill>
                  <a:schemeClr val="tx1"/>
                </a:solidFill>
                <a:prstDash val="solid"/>
              </a:ln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a:endParaRPr>
          </a:p>
        </p:txBody>
      </p:sp>
      <p:pic>
        <p:nvPicPr>
          <p:cNvPr id="28" name="그래픽 27" descr="아래쪽 캐럿 단색으로 채워진">
            <a:extLst>
              <a:ext uri="{FF2B5EF4-FFF2-40B4-BE49-F238E27FC236}">
                <a16:creationId xmlns:a16="http://schemas.microsoft.com/office/drawing/2014/main" id="{AF6E2BF0-4FEB-45DF-B53F-8F708CB239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V="1">
            <a:off x="5458049" y="3223131"/>
            <a:ext cx="1065081" cy="884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C60398-31E7-481E-801E-F4D2CB51982A}"/>
              </a:ext>
            </a:extLst>
          </p:cNvPr>
          <p:cNvSpPr/>
          <p:nvPr/>
        </p:nvSpPr>
        <p:spPr>
          <a:xfrm>
            <a:off x="0" y="259105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A087B8-E712-4FA5-82FB-367397F01BAE}"/>
              </a:ext>
            </a:extLst>
          </p:cNvPr>
          <p:cNvSpPr txBox="1"/>
          <p:nvPr/>
        </p:nvSpPr>
        <p:spPr>
          <a:xfrm>
            <a:off x="265234" y="247227"/>
            <a:ext cx="14253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개발 동기 및 목적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583F7F-65FD-4100-9ECA-3BEEC62D17D1}"/>
              </a:ext>
            </a:extLst>
          </p:cNvPr>
          <p:cNvSpPr/>
          <p:nvPr/>
        </p:nvSpPr>
        <p:spPr>
          <a:xfrm>
            <a:off x="7262374" y="587016"/>
            <a:ext cx="4728384" cy="5272227"/>
          </a:xfrm>
          <a:prstGeom prst="rect">
            <a:avLst/>
          </a:prstGeom>
          <a:noFill/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야간 교통사고 발생 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(90,197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건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 </a:t>
            </a: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</a:rPr>
              <a:t>주간 교통사고 발생 수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</a:rPr>
              <a:t>(126,951</a:t>
            </a: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</a:rPr>
              <a:t>건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</a:rPr>
              <a:t>야간 교통사고 사망률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</a:rPr>
              <a:t>(2.1%)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 </a:t>
            </a: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주간 교통사고 사망률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(1.5%)</a:t>
            </a:r>
          </a:p>
          <a:p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야간 교통사고 발생시 어둠으로 인해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시야 확보가 어려워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사고 위험성이 더 커짐</a:t>
            </a:r>
          </a:p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야간 사고 처리 시에 블랙박스 영상이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어두워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과실 판단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번호판 식별이 어려움</a:t>
            </a:r>
          </a:p>
          <a:p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⇒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위의 문제를 해결하고자 사고처리 시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블랙박스 영상의 밝기를 전환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시켜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사고처리를 원활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하게 할 수 있도록 도와 줌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⇒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밝기 전환 시 빛 번짐으로 인한 화질 저하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문제를 해결하고자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빛 번짐을 최소화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할 예정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C464A-2C56-4672-9633-3AFFDECE24EB}"/>
              </a:ext>
            </a:extLst>
          </p:cNvPr>
          <p:cNvSpPr txBox="1"/>
          <p:nvPr/>
        </p:nvSpPr>
        <p:spPr>
          <a:xfrm>
            <a:off x="3364636" y="5948751"/>
            <a:ext cx="3607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5"/>
              </a:rPr>
              <a:t>https://youtu.be/3_jGaO6CPP0?t=8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25" name="슬라이드 번호 개체 틀 2">
            <a:extLst>
              <a:ext uri="{FF2B5EF4-FFF2-40B4-BE49-F238E27FC236}">
                <a16:creationId xmlns:a16="http://schemas.microsoft.com/office/drawing/2014/main" id="{AAA08F77-7E4D-75B2-77B7-5851D896C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6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50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996AF7F-A5B5-4E76-93EC-535522EBBB98}"/>
              </a:ext>
            </a:extLst>
          </p:cNvPr>
          <p:cNvSpPr/>
          <p:nvPr/>
        </p:nvSpPr>
        <p:spPr>
          <a:xfrm>
            <a:off x="0" y="259105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D45B4-17FA-4BC3-BD84-4B5CD8BA4851}"/>
              </a:ext>
            </a:extLst>
          </p:cNvPr>
          <p:cNvSpPr txBox="1"/>
          <p:nvPr/>
        </p:nvSpPr>
        <p:spPr>
          <a:xfrm>
            <a:off x="265234" y="247227"/>
            <a:ext cx="8547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관련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508AD-EB42-4E2C-8ECA-F04670DA639D}"/>
              </a:ext>
            </a:extLst>
          </p:cNvPr>
          <p:cNvSpPr txBox="1"/>
          <p:nvPr/>
        </p:nvSpPr>
        <p:spPr>
          <a:xfrm>
            <a:off x="692594" y="1914739"/>
            <a:ext cx="11350157" cy="401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 b="1" kern="0" dirty="0" err="1">
                <a:solidFill>
                  <a:srgbClr val="000000"/>
                </a:solidFill>
                <a:latin typeface="+mj-ea"/>
                <a:ea typeface="+mj-ea"/>
              </a:rPr>
              <a:t>딥러닝을</a:t>
            </a:r>
            <a:r>
              <a:rPr lang="ko-KR" altLang="en-US" sz="2000" b="1" kern="0" dirty="0">
                <a:solidFill>
                  <a:srgbClr val="000000"/>
                </a:solidFill>
                <a:latin typeface="+mj-ea"/>
                <a:ea typeface="+mj-ea"/>
              </a:rPr>
              <a:t> 사용하지 않은 기존 빛 번짐 최소화 와 밤낮전환프로그램의 공통점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두 문제의 공통점으로는 반도체 기술만으로는 기대하는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결괏값을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내기 어렵다는 공통점이 있음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</a:p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프로젝트 연구 방향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1270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-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딥러닝을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통해서 단지 필터링과 같은 효과를 입힌다는 개념이 아닌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그에 대한 사진을 새로 만들어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낸다라는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개념으로 반도체 기술의 한계점에 대한 문제를 극복해 나가려고 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endParaRPr lang="ko-KR" altLang="en-US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ACA660-2666-45CD-A16F-30D1E748B1DC}"/>
              </a:ext>
            </a:extLst>
          </p:cNvPr>
          <p:cNvSpPr txBox="1"/>
          <p:nvPr/>
        </p:nvSpPr>
        <p:spPr>
          <a:xfrm>
            <a:off x="490127" y="1057489"/>
            <a:ext cx="11211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자료 조사 결과 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빛 번짐을 최소화 시키거나 밤낮을 전환하는 포토샵 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필터링 기술은 존재하나 </a:t>
            </a:r>
            <a:r>
              <a:rPr lang="ko-KR" altLang="en-US" sz="24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활용한 연구는 아직 진행되지 않는 것으로 파악</a:t>
            </a:r>
            <a:endParaRPr lang="ko-KR" altLang="en-US" sz="2400" dirty="0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C15E5851-5E3A-A4FE-3A75-3702D088D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7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7111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9F9A0F4C-52A6-246C-9E9D-5D24FDED3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18" y="1639847"/>
            <a:ext cx="1752752" cy="51058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A366-CB50-42F5-848A-AD38083514D4}"/>
              </a:ext>
            </a:extLst>
          </p:cNvPr>
          <p:cNvSpPr txBox="1"/>
          <p:nvPr/>
        </p:nvSpPr>
        <p:spPr>
          <a:xfrm>
            <a:off x="265232" y="233134"/>
            <a:ext cx="285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전체 시스템 구성도</a:t>
            </a:r>
          </a:p>
        </p:txBody>
      </p:sp>
      <p:pic>
        <p:nvPicPr>
          <p:cNvPr id="51" name="그림 50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DFC5C156-8378-51AE-3774-E8AB4522B23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968" y="1663671"/>
            <a:ext cx="1515749" cy="5124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2B03CC-6A40-4B26-B47A-C5BFEA8B884D}"/>
              </a:ext>
            </a:extLst>
          </p:cNvPr>
          <p:cNvSpPr txBox="1"/>
          <p:nvPr/>
        </p:nvSpPr>
        <p:spPr>
          <a:xfrm rot="36478">
            <a:off x="2538751" y="441272"/>
            <a:ext cx="178474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빛 번짐 </a:t>
            </a:r>
            <a:r>
              <a:rPr lang="ko-KR" altLang="en-US" dirty="0"/>
              <a:t>최소화 </a:t>
            </a:r>
            <a:endParaRPr lang="en-US" altLang="ko-KR" dirty="0"/>
          </a:p>
          <a:p>
            <a:pPr algn="ctr"/>
            <a:r>
              <a:rPr lang="ko-KR" altLang="en-US" dirty="0"/>
              <a:t>인공지능</a:t>
            </a:r>
          </a:p>
        </p:txBody>
      </p:sp>
      <p:sp>
        <p:nvSpPr>
          <p:cNvPr id="2" name="TextBox 1"/>
          <p:cNvSpPr txBox="1"/>
          <p:nvPr/>
        </p:nvSpPr>
        <p:spPr>
          <a:xfrm rot="5400000">
            <a:off x="6691747" y="3773898"/>
            <a:ext cx="49" cy="2096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래픽 5" descr="오른쪽 화살표 단색으로 채워진">
            <a:extLst>
              <a:ext uri="{FF2B5EF4-FFF2-40B4-BE49-F238E27FC236}">
                <a16:creationId xmlns:a16="http://schemas.microsoft.com/office/drawing/2014/main" id="{DDBF0366-51AC-BF51-C0C7-D20742545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90093">
            <a:off x="7165252" y="1107588"/>
            <a:ext cx="2310185" cy="640298"/>
          </a:xfrm>
          <a:prstGeom prst="rect">
            <a:avLst/>
          </a:prstGeom>
        </p:spPr>
      </p:pic>
      <p:pic>
        <p:nvPicPr>
          <p:cNvPr id="33" name="그래픽 32" descr="오른쪽 화살표 단색으로 채워진">
            <a:extLst>
              <a:ext uri="{FF2B5EF4-FFF2-40B4-BE49-F238E27FC236}">
                <a16:creationId xmlns:a16="http://schemas.microsoft.com/office/drawing/2014/main" id="{9591A11F-4D95-8D0E-FC75-1FC1D7339C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278927">
            <a:off x="2152672" y="1018206"/>
            <a:ext cx="2456413" cy="705355"/>
          </a:xfrm>
          <a:prstGeom prst="rect">
            <a:avLst/>
          </a:prstGeom>
        </p:spPr>
      </p:pic>
      <p:pic>
        <p:nvPicPr>
          <p:cNvPr id="37" name="그래픽 36" descr="오른쪽 화살표 단색으로 채워진">
            <a:extLst>
              <a:ext uri="{FF2B5EF4-FFF2-40B4-BE49-F238E27FC236}">
                <a16:creationId xmlns:a16="http://schemas.microsoft.com/office/drawing/2014/main" id="{5BA31B51-F782-6675-230F-F945E1A82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144747" y="2364579"/>
            <a:ext cx="399008" cy="692089"/>
          </a:xfrm>
          <a:prstGeom prst="rect">
            <a:avLst/>
          </a:prstGeom>
        </p:spPr>
      </p:pic>
      <p:pic>
        <p:nvPicPr>
          <p:cNvPr id="38" name="그래픽 37" descr="오른쪽 화살표 단색으로 채워진">
            <a:extLst>
              <a:ext uri="{FF2B5EF4-FFF2-40B4-BE49-F238E27FC236}">
                <a16:creationId xmlns:a16="http://schemas.microsoft.com/office/drawing/2014/main" id="{EB8532D7-A951-782C-5B24-C5139AE99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92664" y="2344420"/>
            <a:ext cx="369333" cy="69208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7A7F3EB-D786-402E-82CA-DECD14408F65}"/>
              </a:ext>
            </a:extLst>
          </p:cNvPr>
          <p:cNvSpPr txBox="1"/>
          <p:nvPr/>
        </p:nvSpPr>
        <p:spPr>
          <a:xfrm>
            <a:off x="7398431" y="493025"/>
            <a:ext cx="188881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밤 낮 전환 </a:t>
            </a:r>
            <a:endParaRPr lang="en-US" altLang="ko-KR" b="1" dirty="0"/>
          </a:p>
          <a:p>
            <a:pPr algn="ctr"/>
            <a:r>
              <a:rPr lang="ko-KR" altLang="en-US" dirty="0"/>
              <a:t>인공지능</a:t>
            </a:r>
          </a:p>
        </p:txBody>
      </p:sp>
      <p:pic>
        <p:nvPicPr>
          <p:cNvPr id="54" name="그래픽 53" descr="오른쪽 화살표 단색으로 채워진">
            <a:extLst>
              <a:ext uri="{FF2B5EF4-FFF2-40B4-BE49-F238E27FC236}">
                <a16:creationId xmlns:a16="http://schemas.microsoft.com/office/drawing/2014/main" id="{4509DA23-3044-F0E0-0F86-C61B73852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93996" y="3118629"/>
            <a:ext cx="369334" cy="692089"/>
          </a:xfrm>
          <a:prstGeom prst="rect">
            <a:avLst/>
          </a:prstGeom>
        </p:spPr>
      </p:pic>
      <p:pic>
        <p:nvPicPr>
          <p:cNvPr id="57" name="그래픽 56" descr="오른쪽 화살표 단색으로 채워진">
            <a:extLst>
              <a:ext uri="{FF2B5EF4-FFF2-40B4-BE49-F238E27FC236}">
                <a16:creationId xmlns:a16="http://schemas.microsoft.com/office/drawing/2014/main" id="{94CAE894-29E4-90FA-D0F0-14A973159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144749" y="3208585"/>
            <a:ext cx="399008" cy="69208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F3066EB-2EA6-856F-58CC-4233CBDC4DE1}"/>
              </a:ext>
            </a:extLst>
          </p:cNvPr>
          <p:cNvSpPr txBox="1"/>
          <p:nvPr/>
        </p:nvSpPr>
        <p:spPr>
          <a:xfrm>
            <a:off x="7496995" y="3748050"/>
            <a:ext cx="3922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Generator</a:t>
            </a:r>
            <a:r>
              <a:rPr lang="ko-KR" altLang="en-US" dirty="0"/>
              <a:t>와 </a:t>
            </a:r>
            <a:r>
              <a:rPr lang="en-US" altLang="ko-KR" dirty="0"/>
              <a:t>Discriminator</a:t>
            </a:r>
            <a:r>
              <a:rPr lang="ko-KR" altLang="en-US" dirty="0"/>
              <a:t>를 이용한</a:t>
            </a:r>
            <a:endParaRPr lang="en-US" altLang="ko-KR" dirty="0"/>
          </a:p>
          <a:p>
            <a:pPr algn="ctr"/>
            <a:r>
              <a:rPr lang="en-US" altLang="ko-KR" b="1" dirty="0" err="1"/>
              <a:t>Cyclegan</a:t>
            </a:r>
            <a:r>
              <a:rPr lang="ko-KR" altLang="en-US" b="1" dirty="0"/>
              <a:t>으로 학습 진행</a:t>
            </a:r>
            <a:endParaRPr lang="en-US" altLang="ko-KR" b="1" dirty="0"/>
          </a:p>
        </p:txBody>
      </p:sp>
      <p:pic>
        <p:nvPicPr>
          <p:cNvPr id="59" name="그래픽 58" descr="오른쪽 화살표 단색으로 채워진">
            <a:extLst>
              <a:ext uri="{FF2B5EF4-FFF2-40B4-BE49-F238E27FC236}">
                <a16:creationId xmlns:a16="http://schemas.microsoft.com/office/drawing/2014/main" id="{4F42F1EC-6597-7C29-94FF-469AFFD7B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92663" y="4211135"/>
            <a:ext cx="369334" cy="692089"/>
          </a:xfrm>
          <a:prstGeom prst="rect">
            <a:avLst/>
          </a:prstGeom>
        </p:spPr>
      </p:pic>
      <p:pic>
        <p:nvPicPr>
          <p:cNvPr id="61" name="그래픽 60" descr="오른쪽 화살표 단색으로 채워진">
            <a:extLst>
              <a:ext uri="{FF2B5EF4-FFF2-40B4-BE49-F238E27FC236}">
                <a16:creationId xmlns:a16="http://schemas.microsoft.com/office/drawing/2014/main" id="{15352CA4-971B-39B6-DD52-64E6E07DA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159585" y="4289298"/>
            <a:ext cx="369334" cy="69208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C758436-04FC-3B97-26F1-60D9396A8B60}"/>
              </a:ext>
            </a:extLst>
          </p:cNvPr>
          <p:cNvSpPr txBox="1"/>
          <p:nvPr/>
        </p:nvSpPr>
        <p:spPr>
          <a:xfrm>
            <a:off x="8699278" y="485614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모델 검증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C151B0-D810-D0F8-A9C6-3D6CE8E1DAA0}"/>
              </a:ext>
            </a:extLst>
          </p:cNvPr>
          <p:cNvGrpSpPr/>
          <p:nvPr/>
        </p:nvGrpSpPr>
        <p:grpSpPr>
          <a:xfrm>
            <a:off x="4717872" y="470193"/>
            <a:ext cx="2424588" cy="1222654"/>
            <a:chOff x="4842358" y="136525"/>
            <a:chExt cx="2468943" cy="126124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08E154B-D541-6DE8-32F5-39C465C76161}"/>
                </a:ext>
              </a:extLst>
            </p:cNvPr>
            <p:cNvGrpSpPr/>
            <p:nvPr/>
          </p:nvGrpSpPr>
          <p:grpSpPr>
            <a:xfrm>
              <a:off x="5134387" y="225262"/>
              <a:ext cx="2049150" cy="1135642"/>
              <a:chOff x="4761536" y="273946"/>
              <a:chExt cx="2049150" cy="113564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85135C-E1C3-4124-BF65-7981012EBA8A}"/>
                  </a:ext>
                </a:extLst>
              </p:cNvPr>
              <p:cNvSpPr txBox="1"/>
              <p:nvPr/>
            </p:nvSpPr>
            <p:spPr>
              <a:xfrm>
                <a:off x="4806300" y="273946"/>
                <a:ext cx="19218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/>
                  <a:t>개발 환경 구축</a:t>
                </a:r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092A5B86-42B0-AC41-6CA1-47E198A52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1536" y="789053"/>
                <a:ext cx="553124" cy="553124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D09D1235-6D76-DCEB-D933-C18CF20E40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665" y="721641"/>
                <a:ext cx="652001" cy="687947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D6978266-A95B-3634-36A9-F9012EF493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8684" y="694799"/>
                <a:ext cx="652002" cy="652002"/>
              </a:xfrm>
              <a:prstGeom prst="rect">
                <a:avLst/>
              </a:prstGeom>
            </p:spPr>
          </p:pic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10BDBD0-8457-29CC-32FD-C89CD0E99540}"/>
                </a:ext>
              </a:extLst>
            </p:cNvPr>
            <p:cNvSpPr/>
            <p:nvPr/>
          </p:nvSpPr>
          <p:spPr>
            <a:xfrm>
              <a:off x="4842358" y="136525"/>
              <a:ext cx="2468943" cy="12612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8AF226-34A8-E549-2576-215CF3890BE3}"/>
              </a:ext>
            </a:extLst>
          </p:cNvPr>
          <p:cNvGrpSpPr/>
          <p:nvPr/>
        </p:nvGrpSpPr>
        <p:grpSpPr>
          <a:xfrm>
            <a:off x="1040558" y="1701288"/>
            <a:ext cx="3473548" cy="779770"/>
            <a:chOff x="953422" y="1655621"/>
            <a:chExt cx="3473548" cy="7797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4E4D79-D287-AA5F-35DC-AA4C6443A74B}"/>
                </a:ext>
              </a:extLst>
            </p:cNvPr>
            <p:cNvSpPr txBox="1"/>
            <p:nvPr/>
          </p:nvSpPr>
          <p:spPr>
            <a:xfrm>
              <a:off x="1099382" y="1740179"/>
              <a:ext cx="31850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이미지 수집</a:t>
              </a:r>
              <a:endParaRPr lang="en-US" altLang="ko-KR" b="1" dirty="0"/>
            </a:p>
            <a:p>
              <a:pPr algn="ctr"/>
              <a:r>
                <a:rPr lang="en-US" altLang="ko-KR" dirty="0"/>
                <a:t>(622</a:t>
              </a:r>
              <a:r>
                <a:rPr lang="ko-KR" altLang="en-US" dirty="0"/>
                <a:t>개 비정형</a:t>
              </a:r>
              <a:r>
                <a:rPr lang="en-US" altLang="ko-KR" dirty="0"/>
                <a:t> </a:t>
              </a:r>
              <a:r>
                <a:rPr lang="ko-KR" altLang="en-US" dirty="0"/>
                <a:t>이미지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922FFF2-764A-D21E-4518-BAC4E64528F2}"/>
                </a:ext>
              </a:extLst>
            </p:cNvPr>
            <p:cNvSpPr/>
            <p:nvPr/>
          </p:nvSpPr>
          <p:spPr>
            <a:xfrm>
              <a:off x="953422" y="1655621"/>
              <a:ext cx="3473548" cy="7797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ED4AFA-1D66-4F88-85C9-A0E393D5C9C0}"/>
              </a:ext>
            </a:extLst>
          </p:cNvPr>
          <p:cNvGrpSpPr/>
          <p:nvPr/>
        </p:nvGrpSpPr>
        <p:grpSpPr>
          <a:xfrm>
            <a:off x="7309096" y="1721951"/>
            <a:ext cx="4536667" cy="779738"/>
            <a:chOff x="7100986" y="1702932"/>
            <a:chExt cx="4536667" cy="77973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3107C5-0940-0119-4F7F-94DBFB276356}"/>
                </a:ext>
              </a:extLst>
            </p:cNvPr>
            <p:cNvSpPr txBox="1"/>
            <p:nvPr/>
          </p:nvSpPr>
          <p:spPr>
            <a:xfrm>
              <a:off x="7360497" y="1808663"/>
              <a:ext cx="42771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   이미지 수집</a:t>
              </a:r>
              <a:endParaRPr lang="en-US" altLang="ko-KR" b="1" dirty="0"/>
            </a:p>
            <a:p>
              <a:r>
                <a:rPr lang="en-US" altLang="ko-KR" dirty="0"/>
                <a:t>(</a:t>
              </a:r>
              <a:r>
                <a:rPr lang="ko-KR" altLang="en-US" dirty="0"/>
                <a:t>밤 낮 각각 </a:t>
              </a:r>
              <a:r>
                <a:rPr lang="en-US" altLang="ko-KR" dirty="0"/>
                <a:t>4000</a:t>
              </a:r>
              <a:r>
                <a:rPr lang="ko-KR" altLang="en-US" dirty="0"/>
                <a:t>개 비정형 이미지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E3D6D1C-6A63-3385-73EE-A224B5CF9284}"/>
                </a:ext>
              </a:extLst>
            </p:cNvPr>
            <p:cNvSpPr/>
            <p:nvPr/>
          </p:nvSpPr>
          <p:spPr>
            <a:xfrm>
              <a:off x="7100986" y="1702932"/>
              <a:ext cx="4161149" cy="7797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FDD03B-539A-0ACC-A3A1-3CA49D4922AA}"/>
              </a:ext>
            </a:extLst>
          </p:cNvPr>
          <p:cNvGrpSpPr/>
          <p:nvPr/>
        </p:nvGrpSpPr>
        <p:grpSpPr>
          <a:xfrm>
            <a:off x="1890851" y="2898678"/>
            <a:ext cx="1772958" cy="371673"/>
            <a:chOff x="1734251" y="2933402"/>
            <a:chExt cx="1772958" cy="37167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2DF0ABE-F91F-6631-3966-744117D706AA}"/>
                </a:ext>
              </a:extLst>
            </p:cNvPr>
            <p:cNvSpPr txBox="1"/>
            <p:nvPr/>
          </p:nvSpPr>
          <p:spPr>
            <a:xfrm>
              <a:off x="1900881" y="2935743"/>
              <a:ext cx="1606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데이터 처리</a:t>
              </a:r>
              <a:endParaRPr lang="en-US" altLang="ko-KR" b="1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555C8DE-7615-FB01-91EE-97D2B95908E5}"/>
                </a:ext>
              </a:extLst>
            </p:cNvPr>
            <p:cNvSpPr/>
            <p:nvPr/>
          </p:nvSpPr>
          <p:spPr>
            <a:xfrm>
              <a:off x="1734251" y="2933402"/>
              <a:ext cx="1772958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B232E4F-D75E-B3B3-35C8-ABF0BE09809B}"/>
              </a:ext>
            </a:extLst>
          </p:cNvPr>
          <p:cNvGrpSpPr/>
          <p:nvPr/>
        </p:nvGrpSpPr>
        <p:grpSpPr>
          <a:xfrm>
            <a:off x="8454080" y="2939851"/>
            <a:ext cx="2312478" cy="386671"/>
            <a:chOff x="8400770" y="2919558"/>
            <a:chExt cx="2312478" cy="38667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B9283E-A8DD-E91C-EE31-CA2BC85EA45B}"/>
                </a:ext>
              </a:extLst>
            </p:cNvPr>
            <p:cNvSpPr txBox="1"/>
            <p:nvPr/>
          </p:nvSpPr>
          <p:spPr>
            <a:xfrm>
              <a:off x="8545239" y="2936897"/>
              <a:ext cx="216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데이터 처리</a:t>
              </a:r>
              <a:endParaRPr lang="en-US" altLang="ko-KR" b="1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59154AF-3489-583E-58C2-AF9575DBC7E6}"/>
                </a:ext>
              </a:extLst>
            </p:cNvPr>
            <p:cNvSpPr/>
            <p:nvPr/>
          </p:nvSpPr>
          <p:spPr>
            <a:xfrm>
              <a:off x="8400770" y="2919558"/>
              <a:ext cx="1772958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0B45C6C-5C12-48B6-FC88-5371AE9FDD82}"/>
              </a:ext>
            </a:extLst>
          </p:cNvPr>
          <p:cNvGrpSpPr/>
          <p:nvPr/>
        </p:nvGrpSpPr>
        <p:grpSpPr>
          <a:xfrm>
            <a:off x="1018182" y="3695968"/>
            <a:ext cx="3616808" cy="651916"/>
            <a:chOff x="1011300" y="3713369"/>
            <a:chExt cx="3616808" cy="65191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0EBC8C8-B562-CE6A-7FB7-6B44B4FE5463}"/>
                </a:ext>
              </a:extLst>
            </p:cNvPr>
            <p:cNvSpPr txBox="1"/>
            <p:nvPr/>
          </p:nvSpPr>
          <p:spPr>
            <a:xfrm>
              <a:off x="1066781" y="3713369"/>
              <a:ext cx="34453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err="1"/>
                <a:t>resnet</a:t>
              </a:r>
              <a:r>
                <a:rPr lang="en-US" altLang="ko-KR" dirty="0"/>
                <a:t>, </a:t>
              </a:r>
              <a:r>
                <a:rPr lang="en-US" altLang="ko-KR" dirty="0" err="1"/>
                <a:t>mobilenet</a:t>
              </a:r>
              <a:r>
                <a:rPr lang="en-US" altLang="ko-KR" dirty="0"/>
                <a:t>, </a:t>
              </a:r>
              <a:r>
                <a:rPr lang="en-US" altLang="ko-KR" dirty="0" err="1"/>
                <a:t>efficientnet</a:t>
              </a:r>
              <a:r>
                <a:rPr lang="en-US" altLang="ko-KR" dirty="0"/>
                <a:t> </a:t>
              </a:r>
              <a:r>
                <a:rPr lang="ko-KR" altLang="en-US" b="1" dirty="0"/>
                <a:t>모델</a:t>
              </a:r>
              <a:r>
                <a:rPr lang="ko-KR" altLang="en-US" dirty="0"/>
                <a:t>로 각자 </a:t>
              </a:r>
              <a:r>
                <a:rPr lang="ko-KR" altLang="en-US" b="1" dirty="0"/>
                <a:t>학습 진행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B77F4E4-2C76-7AFF-0891-64D51DAF4A81}"/>
                </a:ext>
              </a:extLst>
            </p:cNvPr>
            <p:cNvSpPr/>
            <p:nvPr/>
          </p:nvSpPr>
          <p:spPr>
            <a:xfrm>
              <a:off x="1011300" y="3718954"/>
              <a:ext cx="3616808" cy="6463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6D66B9E-5643-04CF-5E0F-D88ACAA0B8DD}"/>
              </a:ext>
            </a:extLst>
          </p:cNvPr>
          <p:cNvSpPr/>
          <p:nvPr/>
        </p:nvSpPr>
        <p:spPr>
          <a:xfrm>
            <a:off x="7179004" y="3770632"/>
            <a:ext cx="4463234" cy="646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D9718B-3981-064C-C6D4-60DD1F73DB22}"/>
              </a:ext>
            </a:extLst>
          </p:cNvPr>
          <p:cNvGrpSpPr/>
          <p:nvPr/>
        </p:nvGrpSpPr>
        <p:grpSpPr>
          <a:xfrm>
            <a:off x="987923" y="4759668"/>
            <a:ext cx="3616808" cy="728236"/>
            <a:chOff x="987923" y="4723892"/>
            <a:chExt cx="3616808" cy="72823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22AFF0A-883F-7FEC-C5CD-EC39A1B0FF1F}"/>
                </a:ext>
              </a:extLst>
            </p:cNvPr>
            <p:cNvSpPr txBox="1"/>
            <p:nvPr/>
          </p:nvSpPr>
          <p:spPr>
            <a:xfrm>
              <a:off x="1425298" y="4764845"/>
              <a:ext cx="2901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모델 검증 </a:t>
              </a:r>
              <a:r>
                <a:rPr lang="ko-KR" altLang="en-US" dirty="0"/>
                <a:t>후 가장 성능이 </a:t>
              </a:r>
              <a:endParaRPr lang="en-US" altLang="ko-KR" dirty="0"/>
            </a:p>
            <a:p>
              <a:pPr algn="ctr"/>
              <a:r>
                <a:rPr lang="ko-KR" altLang="en-US" dirty="0"/>
                <a:t>좋은 </a:t>
              </a:r>
              <a:r>
                <a:rPr lang="ko-KR" altLang="en-US" b="1" dirty="0"/>
                <a:t>모델 결정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A8EBE6-AEB0-D0D6-D4F1-C0F5573A0FA0}"/>
                </a:ext>
              </a:extLst>
            </p:cNvPr>
            <p:cNvSpPr/>
            <p:nvPr/>
          </p:nvSpPr>
          <p:spPr>
            <a:xfrm>
              <a:off x="987923" y="4723892"/>
              <a:ext cx="3616808" cy="7282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2AE1DC3-469E-E4D8-2AE4-FBA6AD089FC4}"/>
              </a:ext>
            </a:extLst>
          </p:cNvPr>
          <p:cNvSpPr/>
          <p:nvPr/>
        </p:nvSpPr>
        <p:spPr>
          <a:xfrm>
            <a:off x="8423423" y="4818565"/>
            <a:ext cx="1772958" cy="4705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C764191-4020-0288-146F-F1EAC0FE4662}"/>
              </a:ext>
            </a:extLst>
          </p:cNvPr>
          <p:cNvGrpSpPr/>
          <p:nvPr/>
        </p:nvGrpSpPr>
        <p:grpSpPr>
          <a:xfrm>
            <a:off x="2274685" y="5634333"/>
            <a:ext cx="7448152" cy="1060434"/>
            <a:chOff x="841103" y="2019837"/>
            <a:chExt cx="10740159" cy="2045436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391A31F-7CC4-546D-2C37-3F0A2E863F15}"/>
                </a:ext>
              </a:extLst>
            </p:cNvPr>
            <p:cNvGrpSpPr/>
            <p:nvPr/>
          </p:nvGrpSpPr>
          <p:grpSpPr>
            <a:xfrm>
              <a:off x="841103" y="2019837"/>
              <a:ext cx="1726217" cy="1924238"/>
              <a:chOff x="1973307" y="1192536"/>
              <a:chExt cx="1726217" cy="1924238"/>
            </a:xfrm>
          </p:grpSpPr>
          <p:pic>
            <p:nvPicPr>
              <p:cNvPr id="80" name="그래픽 79" descr="이미지 단색으로 채워진">
                <a:extLst>
                  <a:ext uri="{FF2B5EF4-FFF2-40B4-BE49-F238E27FC236}">
                    <a16:creationId xmlns:a16="http://schemas.microsoft.com/office/drawing/2014/main" id="{4CF20C40-27F9-3C26-B7E8-70167C2B9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170402" y="1192536"/>
                <a:ext cx="1341338" cy="1341338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F6EBC78-E35C-32D5-750C-B8CE8CA8EB9C}"/>
                  </a:ext>
                </a:extLst>
              </p:cNvPr>
              <p:cNvSpPr txBox="1"/>
              <p:nvPr/>
            </p:nvSpPr>
            <p:spPr>
              <a:xfrm>
                <a:off x="1973307" y="2523113"/>
                <a:ext cx="1726217" cy="593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/>
                  <a:t>이미지 삽입</a:t>
                </a: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D45CF583-3E19-00A9-4771-C34B8DE6A207}"/>
                </a:ext>
              </a:extLst>
            </p:cNvPr>
            <p:cNvGrpSpPr/>
            <p:nvPr/>
          </p:nvGrpSpPr>
          <p:grpSpPr>
            <a:xfrm>
              <a:off x="3324467" y="2019837"/>
              <a:ext cx="2161723" cy="2045436"/>
              <a:chOff x="4007753" y="1192536"/>
              <a:chExt cx="2161723" cy="2045436"/>
            </a:xfrm>
          </p:grpSpPr>
          <p:pic>
            <p:nvPicPr>
              <p:cNvPr id="78" name="그래픽 77" descr="막대 그래프 상향 추세 윤곽선">
                <a:extLst>
                  <a:ext uri="{FF2B5EF4-FFF2-40B4-BE49-F238E27FC236}">
                    <a16:creationId xmlns:a16="http://schemas.microsoft.com/office/drawing/2014/main" id="{9C98E0EC-A17F-0B5A-1570-8943152EF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422828" y="1192536"/>
                <a:ext cx="1404671" cy="1404671"/>
              </a:xfrm>
              <a:prstGeom prst="rect">
                <a:avLst/>
              </a:prstGeom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5AD5E3B-34DD-8E72-AEEC-A6FC349F13B2}"/>
                  </a:ext>
                </a:extLst>
              </p:cNvPr>
              <p:cNvSpPr txBox="1"/>
              <p:nvPr/>
            </p:nvSpPr>
            <p:spPr>
              <a:xfrm>
                <a:off x="4007753" y="2644311"/>
                <a:ext cx="2161723" cy="593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 err="1"/>
                  <a:t>빛번짐</a:t>
                </a:r>
                <a:r>
                  <a:rPr lang="ko-KR" altLang="en-US" sz="1400" b="1" dirty="0"/>
                  <a:t> 인공지능</a:t>
                </a: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7D49343F-C52C-FD92-B474-846A8791974E}"/>
                </a:ext>
              </a:extLst>
            </p:cNvPr>
            <p:cNvGrpSpPr/>
            <p:nvPr/>
          </p:nvGrpSpPr>
          <p:grpSpPr>
            <a:xfrm>
              <a:off x="10390365" y="2234986"/>
              <a:ext cx="1190897" cy="1409799"/>
              <a:chOff x="9994845" y="1373865"/>
              <a:chExt cx="1190897" cy="1409799"/>
            </a:xfrm>
          </p:grpSpPr>
          <p:pic>
            <p:nvPicPr>
              <p:cNvPr id="76" name="그래픽 75" descr="스토리텔링 단색으로 채워진">
                <a:extLst>
                  <a:ext uri="{FF2B5EF4-FFF2-40B4-BE49-F238E27FC236}">
                    <a16:creationId xmlns:a16="http://schemas.microsoft.com/office/drawing/2014/main" id="{5DC89873-77D6-5F28-272A-C667594F4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109092" y="137386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6008E99-8839-B574-B702-30054F50D9B5}"/>
                  </a:ext>
                </a:extLst>
              </p:cNvPr>
              <p:cNvSpPr txBox="1"/>
              <p:nvPr/>
            </p:nvSpPr>
            <p:spPr>
              <a:xfrm>
                <a:off x="9994845" y="2414332"/>
                <a:ext cx="1190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결과</a:t>
                </a:r>
                <a:endParaRPr lang="en-US" altLang="ko-KR" dirty="0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83E85E6-A9C6-0EA4-EDF0-B1B5F24FCE5D}"/>
                </a:ext>
              </a:extLst>
            </p:cNvPr>
            <p:cNvGrpSpPr/>
            <p:nvPr/>
          </p:nvGrpSpPr>
          <p:grpSpPr>
            <a:xfrm>
              <a:off x="6316436" y="2215311"/>
              <a:ext cx="2886257" cy="1707175"/>
              <a:chOff x="6311747" y="1373865"/>
              <a:chExt cx="2886257" cy="1707175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94DB21BE-9EC7-4120-5D2A-7A3CE7952EE0}"/>
                  </a:ext>
                </a:extLst>
              </p:cNvPr>
              <p:cNvGrpSpPr/>
              <p:nvPr/>
            </p:nvGrpSpPr>
            <p:grpSpPr>
              <a:xfrm>
                <a:off x="6311747" y="1373865"/>
                <a:ext cx="2886257" cy="914400"/>
                <a:chOff x="5896252" y="1373865"/>
                <a:chExt cx="2886257" cy="914400"/>
              </a:xfrm>
            </p:grpSpPr>
            <p:pic>
              <p:nvPicPr>
                <p:cNvPr id="74" name="그래픽 73" descr="달 단색으로 채워진">
                  <a:extLst>
                    <a:ext uri="{FF2B5EF4-FFF2-40B4-BE49-F238E27FC236}">
                      <a16:creationId xmlns:a16="http://schemas.microsoft.com/office/drawing/2014/main" id="{39F22823-D6E8-75DC-F9AD-930B86F9CE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96252" y="137386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75" name="그래픽 74" descr="일 단색으로 채워진">
                  <a:extLst>
                    <a:ext uri="{FF2B5EF4-FFF2-40B4-BE49-F238E27FC236}">
                      <a16:creationId xmlns:a16="http://schemas.microsoft.com/office/drawing/2014/main" id="{3E7EF676-1A13-7E4F-778F-154918BD9F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68109" y="1373865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CFAC0A9-E500-88AF-3DE9-9B0AB2C84E17}"/>
                  </a:ext>
                </a:extLst>
              </p:cNvPr>
              <p:cNvSpPr txBox="1"/>
              <p:nvPr/>
            </p:nvSpPr>
            <p:spPr>
              <a:xfrm>
                <a:off x="6682178" y="2487380"/>
                <a:ext cx="2515826" cy="593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/>
                  <a:t>밤낮전환 인공지능</a:t>
                </a:r>
              </a:p>
            </p:txBody>
          </p:sp>
        </p:grpSp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D7FBBA74-6237-FF65-88F2-00ED034F0D2C}"/>
                </a:ext>
              </a:extLst>
            </p:cNvPr>
            <p:cNvSpPr/>
            <p:nvPr/>
          </p:nvSpPr>
          <p:spPr>
            <a:xfrm>
              <a:off x="7434240" y="2566032"/>
              <a:ext cx="550606" cy="3122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래픽 68" descr="오른쪽 화살표 단색으로 채워진">
              <a:extLst>
                <a:ext uri="{FF2B5EF4-FFF2-40B4-BE49-F238E27FC236}">
                  <a16:creationId xmlns:a16="http://schemas.microsoft.com/office/drawing/2014/main" id="{1341E74B-A76B-3047-376C-8C2E06619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4937" y="2233306"/>
              <a:ext cx="914400" cy="914400"/>
            </a:xfrm>
            <a:prstGeom prst="rect">
              <a:avLst/>
            </a:prstGeom>
          </p:spPr>
        </p:pic>
        <p:pic>
          <p:nvPicPr>
            <p:cNvPr id="70" name="그래픽 69" descr="오른쪽 화살표 단색으로 채워진">
              <a:extLst>
                <a:ext uri="{FF2B5EF4-FFF2-40B4-BE49-F238E27FC236}">
                  <a16:creationId xmlns:a16="http://schemas.microsoft.com/office/drawing/2014/main" id="{F2F2B738-DE7D-8B51-334C-AC19BA7E1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15268" y="2297502"/>
              <a:ext cx="914400" cy="914400"/>
            </a:xfrm>
            <a:prstGeom prst="rect">
              <a:avLst/>
            </a:prstGeom>
          </p:spPr>
        </p:pic>
        <p:pic>
          <p:nvPicPr>
            <p:cNvPr id="71" name="그래픽 70" descr="오른쪽 화살표 단색으로 채워진">
              <a:extLst>
                <a:ext uri="{FF2B5EF4-FFF2-40B4-BE49-F238E27FC236}">
                  <a16:creationId xmlns:a16="http://schemas.microsoft.com/office/drawing/2014/main" id="{520F736E-6F81-BC39-2E06-A6A7ACF57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89462" y="2297502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D75457-E713-A438-5CC9-56498FBA19EC}"/>
              </a:ext>
            </a:extLst>
          </p:cNvPr>
          <p:cNvSpPr/>
          <p:nvPr/>
        </p:nvSpPr>
        <p:spPr>
          <a:xfrm>
            <a:off x="1962318" y="5555226"/>
            <a:ext cx="8098525" cy="11661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B9AF7-8424-265E-2E45-41499A319CB0}"/>
              </a:ext>
            </a:extLst>
          </p:cNvPr>
          <p:cNvSpPr txBox="1"/>
          <p:nvPr/>
        </p:nvSpPr>
        <p:spPr>
          <a:xfrm>
            <a:off x="230993" y="5962128"/>
            <a:ext cx="179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최종 실행순서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2E936-D0FB-1FFC-244E-88F1FF02A911}"/>
              </a:ext>
            </a:extLst>
          </p:cNvPr>
          <p:cNvSpPr txBox="1"/>
          <p:nvPr/>
        </p:nvSpPr>
        <p:spPr>
          <a:xfrm>
            <a:off x="5085959" y="71823"/>
            <a:ext cx="16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개발 구성도</a:t>
            </a:r>
          </a:p>
        </p:txBody>
      </p:sp>
      <p:sp>
        <p:nvSpPr>
          <p:cNvPr id="82" name="슬라이드 번호 개체 틀 2">
            <a:extLst>
              <a:ext uri="{FF2B5EF4-FFF2-40B4-BE49-F238E27FC236}">
                <a16:creationId xmlns:a16="http://schemas.microsoft.com/office/drawing/2014/main" id="{CFD059C7-F4DA-9F64-F198-EB3A5878D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8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28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6CB35D-1181-4B08-AC76-296E2EFF90BF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A366-CB50-42F5-848A-AD38083514D4}"/>
              </a:ext>
            </a:extLst>
          </p:cNvPr>
          <p:cNvSpPr txBox="1"/>
          <p:nvPr/>
        </p:nvSpPr>
        <p:spPr>
          <a:xfrm>
            <a:off x="273683" y="256335"/>
            <a:ext cx="2406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개발 환경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4010DC6-B775-4E15-A85C-111358D68883}"/>
              </a:ext>
            </a:extLst>
          </p:cNvPr>
          <p:cNvGrpSpPr/>
          <p:nvPr/>
        </p:nvGrpSpPr>
        <p:grpSpPr>
          <a:xfrm>
            <a:off x="444007" y="4430653"/>
            <a:ext cx="3124817" cy="952234"/>
            <a:chOff x="444007" y="4430653"/>
            <a:chExt cx="3124817" cy="95223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D7686E5-6298-44DB-9A49-972EEF5CA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007" y="4430653"/>
              <a:ext cx="952234" cy="95223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48FF6-E95A-45E1-B1E9-738B3443C610}"/>
                </a:ext>
              </a:extLst>
            </p:cNvPr>
            <p:cNvSpPr txBox="1"/>
            <p:nvPr/>
          </p:nvSpPr>
          <p:spPr>
            <a:xfrm>
              <a:off x="1509220" y="4718529"/>
              <a:ext cx="2059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윈도우 운영체제 사용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BD916D-2975-4AD8-86DC-E62F3FBF500B}"/>
              </a:ext>
            </a:extLst>
          </p:cNvPr>
          <p:cNvGrpSpPr/>
          <p:nvPr/>
        </p:nvGrpSpPr>
        <p:grpSpPr>
          <a:xfrm>
            <a:off x="3568824" y="3676590"/>
            <a:ext cx="4484619" cy="2585323"/>
            <a:chOff x="3568824" y="3676590"/>
            <a:chExt cx="4484619" cy="258532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5D5FB59-3F45-454B-89E6-13823A156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824" y="4120741"/>
              <a:ext cx="1315811" cy="138835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1200289-814D-4B23-9B4E-8C1BAA45A5F2}"/>
                </a:ext>
              </a:extLst>
            </p:cNvPr>
            <p:cNvSpPr txBox="1"/>
            <p:nvPr/>
          </p:nvSpPr>
          <p:spPr>
            <a:xfrm>
              <a:off x="5030665" y="3676590"/>
              <a:ext cx="302277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Google</a:t>
              </a:r>
              <a:r>
                <a:rPr lang="ko-KR" altLang="en-US" dirty="0"/>
                <a:t>에서 개발한 딥러닝 툴 도구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별다른 조작 없이 </a:t>
              </a:r>
              <a:r>
                <a:rPr lang="en-US" altLang="ko-KR" dirty="0"/>
                <a:t>Python</a:t>
              </a:r>
              <a:r>
                <a:rPr lang="ko-KR" altLang="en-US" dirty="0"/>
                <a:t>과 </a:t>
              </a:r>
              <a:r>
                <a:rPr lang="en-US" altLang="ko-KR" dirty="0"/>
                <a:t>GPU</a:t>
              </a:r>
              <a:r>
                <a:rPr lang="ko-KR" altLang="en-US" dirty="0"/>
                <a:t>를 사용할 수 있는 것이 장점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GPU</a:t>
              </a:r>
              <a:r>
                <a:rPr lang="ko-KR" altLang="en-US" dirty="0"/>
                <a:t>를 이용하여 빠르게 학습을 하는 목적으로 사용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B8E2CCB-25BB-4C76-B875-9619062BB8A9}"/>
              </a:ext>
            </a:extLst>
          </p:cNvPr>
          <p:cNvGrpSpPr/>
          <p:nvPr/>
        </p:nvGrpSpPr>
        <p:grpSpPr>
          <a:xfrm>
            <a:off x="7986311" y="3989346"/>
            <a:ext cx="4025176" cy="2031325"/>
            <a:chOff x="7986311" y="3989346"/>
            <a:chExt cx="4025176" cy="2031325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8C82D1C-71C7-469F-ACC0-F3E1B4408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311" y="4235558"/>
              <a:ext cx="1248577" cy="124857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ACB3FA-5701-41AB-89EA-E170145C4796}"/>
                </a:ext>
              </a:extLst>
            </p:cNvPr>
            <p:cNvSpPr txBox="1"/>
            <p:nvPr/>
          </p:nvSpPr>
          <p:spPr>
            <a:xfrm>
              <a:off x="9100625" y="3989346"/>
              <a:ext cx="291086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Python </a:t>
              </a:r>
              <a:r>
                <a:rPr lang="ko-KR" altLang="en-US" dirty="0"/>
                <a:t>내에 탑재된 오픈소스 </a:t>
              </a:r>
              <a:r>
                <a:rPr lang="ko-KR" altLang="en-US" dirty="0" err="1"/>
                <a:t>머신러닝</a:t>
              </a:r>
              <a:r>
                <a:rPr lang="ko-KR" altLang="en-US" dirty="0"/>
                <a:t> 라이브러리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CNN</a:t>
              </a:r>
              <a:r>
                <a:rPr lang="ko-KR" altLang="en-US" dirty="0"/>
                <a:t>의 전이학습모델을 호출하고 데이터 처리에 필요한 함수를 쓰는 목적으로 사용</a:t>
              </a:r>
              <a:endParaRPr lang="en-US" altLang="ko-KR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70F670B-D6CF-4767-96CE-B247EF7F22A5}"/>
              </a:ext>
            </a:extLst>
          </p:cNvPr>
          <p:cNvSpPr txBox="1"/>
          <p:nvPr/>
        </p:nvSpPr>
        <p:spPr>
          <a:xfrm>
            <a:off x="273683" y="6305852"/>
            <a:ext cx="32136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https://www.microsoft.com/ko-kr/windows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13D790-359C-4C59-B8D4-34529F1E9BE6}"/>
              </a:ext>
            </a:extLst>
          </p:cNvPr>
          <p:cNvSpPr txBox="1"/>
          <p:nvPr/>
        </p:nvSpPr>
        <p:spPr>
          <a:xfrm>
            <a:off x="4057026" y="6285513"/>
            <a:ext cx="3141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https://colab.research.google.com/?hl=ko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2DDE60-DB84-487D-ABD0-CEA28B0C927D}"/>
              </a:ext>
            </a:extLst>
          </p:cNvPr>
          <p:cNvSpPr txBox="1"/>
          <p:nvPr/>
        </p:nvSpPr>
        <p:spPr>
          <a:xfrm>
            <a:off x="8499369" y="6261913"/>
            <a:ext cx="2172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https://pytorch.org/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3BE98F7-D6AF-1910-3E22-88DACDC706A7}"/>
              </a:ext>
            </a:extLst>
          </p:cNvPr>
          <p:cNvGrpSpPr/>
          <p:nvPr/>
        </p:nvGrpSpPr>
        <p:grpSpPr>
          <a:xfrm>
            <a:off x="2413720" y="295488"/>
            <a:ext cx="6897428" cy="3062818"/>
            <a:chOff x="1179732" y="911957"/>
            <a:chExt cx="9696498" cy="5356659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594F6DD-3D7C-1D78-A0D0-A7396C080C2E}"/>
                </a:ext>
              </a:extLst>
            </p:cNvPr>
            <p:cNvGrpSpPr/>
            <p:nvPr/>
          </p:nvGrpSpPr>
          <p:grpSpPr>
            <a:xfrm>
              <a:off x="1179732" y="2253295"/>
              <a:ext cx="1723365" cy="2543287"/>
              <a:chOff x="136205" y="1173416"/>
              <a:chExt cx="1723365" cy="2543287"/>
            </a:xfrm>
          </p:grpSpPr>
          <p:pic>
            <p:nvPicPr>
              <p:cNvPr id="64" name="그래픽 63" descr="컴퓨터 단색으로 채워진">
                <a:extLst>
                  <a:ext uri="{FF2B5EF4-FFF2-40B4-BE49-F238E27FC236}">
                    <a16:creationId xmlns:a16="http://schemas.microsoft.com/office/drawing/2014/main" id="{F56B27C5-756D-AF75-F3BB-B8CBCD3AF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9200" y="1173416"/>
                <a:ext cx="1317374" cy="1317374"/>
              </a:xfrm>
              <a:prstGeom prst="rect">
                <a:avLst/>
              </a:prstGeom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C88D364-8B26-A6E5-9A33-6CC9FA3B1E46}"/>
                  </a:ext>
                </a:extLst>
              </p:cNvPr>
              <p:cNvSpPr txBox="1"/>
              <p:nvPr/>
            </p:nvSpPr>
            <p:spPr>
              <a:xfrm>
                <a:off x="136205" y="2747799"/>
                <a:ext cx="1723365" cy="968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/>
                  <a:t>개발 환경 구축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DCAA9DC-5119-279A-E365-7BC73E5D8A22}"/>
                </a:ext>
              </a:extLst>
            </p:cNvPr>
            <p:cNvGrpSpPr/>
            <p:nvPr/>
          </p:nvGrpSpPr>
          <p:grpSpPr>
            <a:xfrm>
              <a:off x="4354584" y="911957"/>
              <a:ext cx="1753665" cy="2524167"/>
              <a:chOff x="2119666" y="1192536"/>
              <a:chExt cx="1753665" cy="2524167"/>
            </a:xfrm>
          </p:grpSpPr>
          <p:pic>
            <p:nvPicPr>
              <p:cNvPr id="62" name="그래픽 61" descr="이미지 단색으로 채워진">
                <a:extLst>
                  <a:ext uri="{FF2B5EF4-FFF2-40B4-BE49-F238E27FC236}">
                    <a16:creationId xmlns:a16="http://schemas.microsoft.com/office/drawing/2014/main" id="{61D721E7-6D29-B609-D404-0DF984975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170402" y="1192536"/>
                <a:ext cx="1341338" cy="1341338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99914B9-58C6-FF63-A1CF-BB6F6F88862D}"/>
                  </a:ext>
                </a:extLst>
              </p:cNvPr>
              <p:cNvSpPr txBox="1"/>
              <p:nvPr/>
            </p:nvSpPr>
            <p:spPr>
              <a:xfrm>
                <a:off x="2119666" y="2747798"/>
                <a:ext cx="1753665" cy="968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/>
                  <a:t>빛 번짐 </a:t>
                </a:r>
                <a:endParaRPr lang="en-US" altLang="ko-KR" sz="1500" dirty="0"/>
              </a:p>
              <a:p>
                <a:r>
                  <a:rPr lang="ko-KR" altLang="en-US" sz="1500" dirty="0"/>
                  <a:t>데이터 수집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4D67BD6-A135-AB08-2191-1190B58BBB25}"/>
                </a:ext>
              </a:extLst>
            </p:cNvPr>
            <p:cNvGrpSpPr/>
            <p:nvPr/>
          </p:nvGrpSpPr>
          <p:grpSpPr>
            <a:xfrm>
              <a:off x="7476119" y="1138591"/>
              <a:ext cx="3400111" cy="2120456"/>
              <a:chOff x="3798320" y="1192536"/>
              <a:chExt cx="3400111" cy="2120456"/>
            </a:xfrm>
          </p:grpSpPr>
          <p:pic>
            <p:nvPicPr>
              <p:cNvPr id="60" name="그래픽 59" descr="막대 그래프 상향 추세 윤곽선">
                <a:extLst>
                  <a:ext uri="{FF2B5EF4-FFF2-40B4-BE49-F238E27FC236}">
                    <a16:creationId xmlns:a16="http://schemas.microsoft.com/office/drawing/2014/main" id="{497F4856-5E93-56DC-AEE1-DBC3E9855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22828" y="1192536"/>
                <a:ext cx="1404671" cy="1404671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8FAA52E-D8B0-9C22-64F4-0BEF29AA5097}"/>
                  </a:ext>
                </a:extLst>
              </p:cNvPr>
              <p:cNvSpPr txBox="1"/>
              <p:nvPr/>
            </p:nvSpPr>
            <p:spPr>
              <a:xfrm>
                <a:off x="3798320" y="2747798"/>
                <a:ext cx="3400111" cy="565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/>
                  <a:t>빛 번짐 최소화 인공지능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5B9C632-6B44-679D-8026-6E3BE327396E}"/>
                </a:ext>
              </a:extLst>
            </p:cNvPr>
            <p:cNvGrpSpPr/>
            <p:nvPr/>
          </p:nvGrpSpPr>
          <p:grpSpPr>
            <a:xfrm>
              <a:off x="7270907" y="4022428"/>
              <a:ext cx="3003528" cy="1970482"/>
              <a:chOff x="6416647" y="1342511"/>
              <a:chExt cx="3003528" cy="197048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9FB45033-D605-F2D3-9022-27076B8065DD}"/>
                  </a:ext>
                </a:extLst>
              </p:cNvPr>
              <p:cNvGrpSpPr/>
              <p:nvPr/>
            </p:nvGrpSpPr>
            <p:grpSpPr>
              <a:xfrm>
                <a:off x="6416647" y="1342511"/>
                <a:ext cx="2601298" cy="924880"/>
                <a:chOff x="6001152" y="1342511"/>
                <a:chExt cx="2601298" cy="924880"/>
              </a:xfrm>
            </p:grpSpPr>
            <p:pic>
              <p:nvPicPr>
                <p:cNvPr id="58" name="그래픽 57" descr="달 단색으로 채워진">
                  <a:extLst>
                    <a:ext uri="{FF2B5EF4-FFF2-40B4-BE49-F238E27FC236}">
                      <a16:creationId xmlns:a16="http://schemas.microsoft.com/office/drawing/2014/main" id="{9D702A18-387B-05AC-56EA-BD38270DF0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01152" y="1342511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9" name="그래픽 58" descr="일 단색으로 채워진">
                  <a:extLst>
                    <a:ext uri="{FF2B5EF4-FFF2-40B4-BE49-F238E27FC236}">
                      <a16:creationId xmlns:a16="http://schemas.microsoft.com/office/drawing/2014/main" id="{C4F2122B-DA88-E925-4BE3-005965103E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88050" y="1352991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3BB3123-85F0-A28C-2D2E-127D144EB685}"/>
                  </a:ext>
                </a:extLst>
              </p:cNvPr>
              <p:cNvSpPr txBox="1"/>
              <p:nvPr/>
            </p:nvSpPr>
            <p:spPr>
              <a:xfrm>
                <a:off x="6768945" y="2747799"/>
                <a:ext cx="2651230" cy="565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/>
                  <a:t>밤낮전환 인공지능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0707D55-0DAE-E686-05E9-22B82309339D}"/>
                </a:ext>
              </a:extLst>
            </p:cNvPr>
            <p:cNvSpPr txBox="1"/>
            <p:nvPr/>
          </p:nvSpPr>
          <p:spPr>
            <a:xfrm>
              <a:off x="6367853" y="2929488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1C490EE-9E5F-AD87-310B-53AE56731DB0}"/>
                </a:ext>
              </a:extLst>
            </p:cNvPr>
            <p:cNvGrpSpPr/>
            <p:nvPr/>
          </p:nvGrpSpPr>
          <p:grpSpPr>
            <a:xfrm>
              <a:off x="4305915" y="3744449"/>
              <a:ext cx="1802333" cy="2524167"/>
              <a:chOff x="2119666" y="1192536"/>
              <a:chExt cx="1802333" cy="2524167"/>
            </a:xfrm>
          </p:grpSpPr>
          <p:pic>
            <p:nvPicPr>
              <p:cNvPr id="54" name="그래픽 53" descr="이미지 단색으로 채워진">
                <a:extLst>
                  <a:ext uri="{FF2B5EF4-FFF2-40B4-BE49-F238E27FC236}">
                    <a16:creationId xmlns:a16="http://schemas.microsoft.com/office/drawing/2014/main" id="{3F18EAF4-E2CC-18DA-3E24-C2587B2DC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170402" y="1192536"/>
                <a:ext cx="1341338" cy="1341338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C769061-DB21-69EB-9187-478EF0875312}"/>
                  </a:ext>
                </a:extLst>
              </p:cNvPr>
              <p:cNvSpPr txBox="1"/>
              <p:nvPr/>
            </p:nvSpPr>
            <p:spPr>
              <a:xfrm>
                <a:off x="2119666" y="2747798"/>
                <a:ext cx="1802333" cy="968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/>
                  <a:t>밤 낮</a:t>
                </a:r>
                <a:endParaRPr lang="en-US" altLang="ko-KR" sz="1500" dirty="0"/>
              </a:p>
              <a:p>
                <a:r>
                  <a:rPr lang="ko-KR" altLang="en-US" sz="1500" dirty="0"/>
                  <a:t>데이터 수집</a:t>
                </a:r>
              </a:p>
            </p:txBody>
          </p:sp>
        </p:grpSp>
        <p:pic>
          <p:nvPicPr>
            <p:cNvPr id="49" name="그래픽 48" descr="오른쪽 화살표 단색으로 채워진">
              <a:extLst>
                <a:ext uri="{FF2B5EF4-FFF2-40B4-BE49-F238E27FC236}">
                  <a16:creationId xmlns:a16="http://schemas.microsoft.com/office/drawing/2014/main" id="{650B94D0-2C81-15C1-AAD5-2846789B7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9759689">
              <a:off x="3145771" y="2047405"/>
              <a:ext cx="914400" cy="914400"/>
            </a:xfrm>
            <a:prstGeom prst="rect">
              <a:avLst/>
            </a:prstGeom>
          </p:spPr>
        </p:pic>
        <p:pic>
          <p:nvPicPr>
            <p:cNvPr id="50" name="그래픽 49" descr="오른쪽 화살표 단색으로 채워진">
              <a:extLst>
                <a:ext uri="{FF2B5EF4-FFF2-40B4-BE49-F238E27FC236}">
                  <a16:creationId xmlns:a16="http://schemas.microsoft.com/office/drawing/2014/main" id="{24856A0B-BE24-1FEB-8EE8-6725A616A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133068">
              <a:off x="3027030" y="3387093"/>
              <a:ext cx="914400" cy="914400"/>
            </a:xfrm>
            <a:prstGeom prst="rect">
              <a:avLst/>
            </a:prstGeom>
          </p:spPr>
        </p:pic>
        <p:pic>
          <p:nvPicPr>
            <p:cNvPr id="51" name="그래픽 50" descr="오른쪽 화살표 단색으로 채워진">
              <a:extLst>
                <a:ext uri="{FF2B5EF4-FFF2-40B4-BE49-F238E27FC236}">
                  <a16:creationId xmlns:a16="http://schemas.microsoft.com/office/drawing/2014/main" id="{245F6E00-ECBD-74E4-4CFE-9576A3557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222174" y="1598645"/>
              <a:ext cx="914400" cy="914400"/>
            </a:xfrm>
            <a:prstGeom prst="rect">
              <a:avLst/>
            </a:prstGeom>
          </p:spPr>
        </p:pic>
        <p:pic>
          <p:nvPicPr>
            <p:cNvPr id="52" name="그래픽 51" descr="오른쪽 화살표 단색으로 채워진">
              <a:extLst>
                <a:ext uri="{FF2B5EF4-FFF2-40B4-BE49-F238E27FC236}">
                  <a16:creationId xmlns:a16="http://schemas.microsoft.com/office/drawing/2014/main" id="{1C99F64A-9760-8EBF-9F71-AFF14E464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174660" y="4080130"/>
              <a:ext cx="914400" cy="914400"/>
            </a:xfrm>
            <a:prstGeom prst="rect">
              <a:avLst/>
            </a:prstGeom>
          </p:spPr>
        </p:pic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68B70339-4DC2-69AF-2B8C-19B962CA64B0}"/>
                </a:ext>
              </a:extLst>
            </p:cNvPr>
            <p:cNvSpPr/>
            <p:nvPr/>
          </p:nvSpPr>
          <p:spPr>
            <a:xfrm>
              <a:off x="8247390" y="4388801"/>
              <a:ext cx="550606" cy="3122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9DE2C72-93A9-AAEF-1055-91F559628166}"/>
              </a:ext>
            </a:extLst>
          </p:cNvPr>
          <p:cNvSpPr/>
          <p:nvPr/>
        </p:nvSpPr>
        <p:spPr>
          <a:xfrm>
            <a:off x="2141234" y="867974"/>
            <a:ext cx="1822238" cy="1869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슬라이드 번호 개체 틀 2">
            <a:extLst>
              <a:ext uri="{FF2B5EF4-FFF2-40B4-BE49-F238E27FC236}">
                <a16:creationId xmlns:a16="http://schemas.microsoft.com/office/drawing/2014/main" id="{9147F166-83FF-869D-64FC-7F29322E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AB53BE-CAA7-4CE4-B8A8-A4226E0EE483}" type="slidenum">
              <a:rPr lang="ko-KR" altLang="en-US" smtClean="0"/>
              <a:t>9</a:t>
            </a:fld>
            <a:r>
              <a:rPr lang="en-US" altLang="ko-KR" dirty="0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40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8269</TotalTime>
  <Words>2247</Words>
  <Application>Microsoft Office PowerPoint</Application>
  <PresentationFormat>와이드스크린</PresentationFormat>
  <Paragraphs>671</Paragraphs>
  <Slides>27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0" baseType="lpstr">
      <vt:lpstr>Adobe Garamond Pro Bold</vt:lpstr>
      <vt:lpstr>Apple SD Gothic Neo</vt:lpstr>
      <vt:lpstr>-apple-system</vt:lpstr>
      <vt:lpstr>malgun gothic</vt:lpstr>
      <vt:lpstr>malgun gothic</vt:lpstr>
      <vt:lpstr>새굴림</vt:lpstr>
      <vt:lpstr>한컴 고딕</vt:lpstr>
      <vt:lpstr>한컴 말랑말랑 Bold</vt:lpstr>
      <vt:lpstr>Arial</vt:lpstr>
      <vt:lpstr>Arial Black</vt:lpstr>
      <vt:lpstr>IBM Plex Sans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상은</dc:creator>
  <cp:lastModifiedBy>김선영</cp:lastModifiedBy>
  <cp:revision>125</cp:revision>
  <dcterms:created xsi:type="dcterms:W3CDTF">2022-03-09T03:33:23Z</dcterms:created>
  <dcterms:modified xsi:type="dcterms:W3CDTF">2022-05-14T09:07:45Z</dcterms:modified>
</cp:coreProperties>
</file>